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1" r:id="rId3"/>
    <p:sldId id="263" r:id="rId4"/>
    <p:sldId id="26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81D4"/>
    <a:srgbClr val="5356C5"/>
    <a:srgbClr val="8BC3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63" autoAdjust="0"/>
    <p:restoredTop sz="94660"/>
  </p:normalViewPr>
  <p:slideViewPr>
    <p:cSldViewPr snapToGrid="0">
      <p:cViewPr varScale="1">
        <p:scale>
          <a:sx n="72" d="100"/>
          <a:sy n="72" d="100"/>
        </p:scale>
        <p:origin x="1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a:gsLst>
            <a:gs pos="0">
              <a:srgbClr val="8BC3DE"/>
            </a:gs>
            <a:gs pos="100000">
              <a:srgbClr val="7F81D4"/>
            </a:gs>
          </a:gsLst>
          <a:lin ang="36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34C44-155E-4E7D-93A1-4056D7C7B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EFB35A-75B1-45D1-A067-BFB4D7176C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7" name="Picture 6" descr="Shape, arrow&#10;&#10;Description automatically generated">
            <a:extLst>
              <a:ext uri="{FF2B5EF4-FFF2-40B4-BE49-F238E27FC236}">
                <a16:creationId xmlns:a16="http://schemas.microsoft.com/office/drawing/2014/main" id="{56918678-B353-4E8E-9DDA-D1271561FE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1552" y="850900"/>
            <a:ext cx="4445001" cy="2500313"/>
          </a:xfrm>
          <a:prstGeom prst="rect">
            <a:avLst/>
          </a:prstGeom>
        </p:spPr>
      </p:pic>
      <p:pic>
        <p:nvPicPr>
          <p:cNvPr id="8" name="Picture 7">
            <a:extLst>
              <a:ext uri="{FF2B5EF4-FFF2-40B4-BE49-F238E27FC236}">
                <a16:creationId xmlns:a16="http://schemas.microsoft.com/office/drawing/2014/main" id="{CF1F537A-1007-46AD-A9FF-2EDFF65E03B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152899" y="6406370"/>
            <a:ext cx="3886199" cy="208239"/>
          </a:xfrm>
          <a:prstGeom prst="rect">
            <a:avLst/>
          </a:prstGeom>
        </p:spPr>
      </p:pic>
    </p:spTree>
    <p:extLst>
      <p:ext uri="{BB962C8B-B14F-4D97-AF65-F5344CB8AC3E}">
        <p14:creationId xmlns:p14="http://schemas.microsoft.com/office/powerpoint/2010/main" val="2842882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7D0F2-1A6D-44DB-BB55-E95E581041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6F4C4C0-75B9-4539-BC5C-39BA3E0DD1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EFC160-EA62-44E2-94D9-37267304BD96}"/>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5" name="Footer Placeholder 4">
            <a:extLst>
              <a:ext uri="{FF2B5EF4-FFF2-40B4-BE49-F238E27FC236}">
                <a16:creationId xmlns:a16="http://schemas.microsoft.com/office/drawing/2014/main" id="{2C173E8C-3601-45BC-BB0D-23A934D89B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0D47D5-DC8F-4D88-9C8F-47909FAD2B1C}"/>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54901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65E175-97D9-408E-9A5E-87EC119DD6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5EDBED-140E-4601-8036-3C439F0F03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47EE4-A087-464C-AB93-CF17EB15E273}"/>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5" name="Footer Placeholder 4">
            <a:extLst>
              <a:ext uri="{FF2B5EF4-FFF2-40B4-BE49-F238E27FC236}">
                <a16:creationId xmlns:a16="http://schemas.microsoft.com/office/drawing/2014/main" id="{76615446-8BE8-4491-AE2D-DE1E949759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A81EA-E9F0-4A7C-AEDE-05897BDC7D6F}"/>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3497139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Content Placeholder 10" descr="A picture containing application&#10;&#10;Description automatically generated">
            <a:extLst>
              <a:ext uri="{FF2B5EF4-FFF2-40B4-BE49-F238E27FC236}">
                <a16:creationId xmlns:a16="http://schemas.microsoft.com/office/drawing/2014/main" id="{9A367683-711E-4DFD-8B9D-CE03E74C0C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7863"/>
          </a:xfrm>
          <a:prstGeom prst="rect">
            <a:avLst/>
          </a:prstGeom>
        </p:spPr>
      </p:pic>
      <p:sp>
        <p:nvSpPr>
          <p:cNvPr id="2" name="Title 1">
            <a:extLst>
              <a:ext uri="{FF2B5EF4-FFF2-40B4-BE49-F238E27FC236}">
                <a16:creationId xmlns:a16="http://schemas.microsoft.com/office/drawing/2014/main" id="{F859C778-B764-4338-B842-AA18442EE48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863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Content Placeholder 4" descr="A picture containing diagram&#10;&#10;Description automatically generated">
            <a:extLst>
              <a:ext uri="{FF2B5EF4-FFF2-40B4-BE49-F238E27FC236}">
                <a16:creationId xmlns:a16="http://schemas.microsoft.com/office/drawing/2014/main" id="{613151C8-5521-4B34-954F-8B903FD81D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7123" cy="6855120"/>
          </a:xfrm>
          <a:prstGeom prst="rect">
            <a:avLst/>
          </a:prstGeom>
        </p:spPr>
      </p:pic>
      <p:sp>
        <p:nvSpPr>
          <p:cNvPr id="2" name="Title 1">
            <a:extLst>
              <a:ext uri="{FF2B5EF4-FFF2-40B4-BE49-F238E27FC236}">
                <a16:creationId xmlns:a16="http://schemas.microsoft.com/office/drawing/2014/main" id="{199FA71F-7781-472A-8C12-3FCCFB05F752}"/>
              </a:ext>
            </a:extLst>
          </p:cNvPr>
          <p:cNvSpPr>
            <a:spLocks noGrp="1"/>
          </p:cNvSpPr>
          <p:nvPr>
            <p:ph type="title"/>
          </p:nvPr>
        </p:nvSpPr>
        <p:spPr/>
        <p:txBody>
          <a:bodyPr/>
          <a:lstStyle/>
          <a:p>
            <a:r>
              <a:rPr lang="en-US"/>
              <a:t>Click to edit Master title style</a:t>
            </a:r>
          </a:p>
        </p:txBody>
      </p:sp>
      <p:pic>
        <p:nvPicPr>
          <p:cNvPr id="9" name="Picture 8" descr="Shape, arrow&#10;&#10;Description automatically generated">
            <a:extLst>
              <a:ext uri="{FF2B5EF4-FFF2-40B4-BE49-F238E27FC236}">
                <a16:creationId xmlns:a16="http://schemas.microsoft.com/office/drawing/2014/main" id="{C498E76C-594D-4869-99C6-9C3760887F6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040085"/>
            <a:ext cx="2962368" cy="1666332"/>
          </a:xfrm>
          <a:prstGeom prst="rect">
            <a:avLst/>
          </a:prstGeom>
        </p:spPr>
      </p:pic>
    </p:spTree>
    <p:extLst>
      <p:ext uri="{BB962C8B-B14F-4D97-AF65-F5344CB8AC3E}">
        <p14:creationId xmlns:p14="http://schemas.microsoft.com/office/powerpoint/2010/main" val="2129367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0" name="Content Placeholder 4" descr="A picture containing diagram&#10;&#10;Description automatically generated">
            <a:extLst>
              <a:ext uri="{FF2B5EF4-FFF2-40B4-BE49-F238E27FC236}">
                <a16:creationId xmlns:a16="http://schemas.microsoft.com/office/drawing/2014/main" id="{D3862A7A-6314-4B7E-991D-BBB90256DE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7123" cy="6855120"/>
          </a:xfrm>
          <a:prstGeom prst="rect">
            <a:avLst/>
          </a:prstGeom>
        </p:spPr>
      </p:pic>
      <p:sp>
        <p:nvSpPr>
          <p:cNvPr id="2" name="Title 1">
            <a:extLst>
              <a:ext uri="{FF2B5EF4-FFF2-40B4-BE49-F238E27FC236}">
                <a16:creationId xmlns:a16="http://schemas.microsoft.com/office/drawing/2014/main" id="{2CFAFC9C-7619-415A-8F0A-F736BF536ACB}"/>
              </a:ext>
            </a:extLst>
          </p:cNvPr>
          <p:cNvSpPr>
            <a:spLocks noGrp="1"/>
          </p:cNvSpPr>
          <p:nvPr>
            <p:ph type="title"/>
          </p:nvPr>
        </p:nvSpPr>
        <p:spPr>
          <a:xfrm>
            <a:off x="839788" y="365125"/>
            <a:ext cx="10515600" cy="1325563"/>
          </a:xfrm>
        </p:spPr>
        <p:txBody>
          <a:bodyPr/>
          <a:lstStyle/>
          <a:p>
            <a:r>
              <a:rPr lang="en-US"/>
              <a:t>Click to edit Master title style</a:t>
            </a:r>
          </a:p>
        </p:txBody>
      </p:sp>
    </p:spTree>
    <p:extLst>
      <p:ext uri="{BB962C8B-B14F-4D97-AF65-F5344CB8AC3E}">
        <p14:creationId xmlns:p14="http://schemas.microsoft.com/office/powerpoint/2010/main" val="253649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a:gsLst>
            <a:gs pos="0">
              <a:srgbClr val="8BC3DE"/>
            </a:gs>
            <a:gs pos="100000">
              <a:srgbClr val="7F81D4"/>
            </a:gs>
          </a:gsLst>
          <a:lin ang="36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EF4D0-77A1-4375-A6A2-A4B8DC089F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pic>
        <p:nvPicPr>
          <p:cNvPr id="7" name="Content Placeholder 4" descr="Shape, arrow&#10;&#10;Description automatically generated">
            <a:extLst>
              <a:ext uri="{FF2B5EF4-FFF2-40B4-BE49-F238E27FC236}">
                <a16:creationId xmlns:a16="http://schemas.microsoft.com/office/drawing/2014/main" id="{4E29A954-ED8E-4F27-9FC1-E2412DDFE6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92079" y="-324853"/>
            <a:ext cx="7735711" cy="4351338"/>
          </a:xfrm>
          <a:prstGeom prst="rect">
            <a:avLst/>
          </a:prstGeom>
        </p:spPr>
      </p:pic>
      <p:pic>
        <p:nvPicPr>
          <p:cNvPr id="8" name="Picture 7">
            <a:extLst>
              <a:ext uri="{FF2B5EF4-FFF2-40B4-BE49-F238E27FC236}">
                <a16:creationId xmlns:a16="http://schemas.microsoft.com/office/drawing/2014/main" id="{7214E0CF-BF0D-4C9D-B226-EBF494B6492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152900" y="6406370"/>
            <a:ext cx="3886199" cy="208239"/>
          </a:xfrm>
          <a:prstGeom prst="rect">
            <a:avLst/>
          </a:prstGeom>
        </p:spPr>
      </p:pic>
    </p:spTree>
    <p:extLst>
      <p:ext uri="{BB962C8B-B14F-4D97-AF65-F5344CB8AC3E}">
        <p14:creationId xmlns:p14="http://schemas.microsoft.com/office/powerpoint/2010/main" val="23781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EFD9C-B685-418D-9439-64053CC2C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FF599A-5E3C-4185-A07E-4A50AB9DFFAB}"/>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4" name="Footer Placeholder 3">
            <a:extLst>
              <a:ext uri="{FF2B5EF4-FFF2-40B4-BE49-F238E27FC236}">
                <a16:creationId xmlns:a16="http://schemas.microsoft.com/office/drawing/2014/main" id="{75B25838-7442-42E7-AA77-C2232E4872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BC38D5-820F-4080-87DD-528DCCE2C154}"/>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189159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3568D7-0B7D-4082-8294-CA1DDEBEE69C}"/>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3" name="Footer Placeholder 2">
            <a:extLst>
              <a:ext uri="{FF2B5EF4-FFF2-40B4-BE49-F238E27FC236}">
                <a16:creationId xmlns:a16="http://schemas.microsoft.com/office/drawing/2014/main" id="{E3E0902F-596A-4EFB-BA45-B182F5BF172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D30C96-E3F5-4437-9563-10CC73B9340C}"/>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1200089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FED0-27B8-4B89-8103-DE964D0501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2F30BD-C56D-479E-BDEB-31E6BE6977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A3EED-77BD-4907-9AC7-C521065D5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9D8413-A7BD-4398-AF68-A32D1E3933BC}"/>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6" name="Footer Placeholder 5">
            <a:extLst>
              <a:ext uri="{FF2B5EF4-FFF2-40B4-BE49-F238E27FC236}">
                <a16:creationId xmlns:a16="http://schemas.microsoft.com/office/drawing/2014/main" id="{09A019FA-EE5C-417A-8EEA-070D961FFA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3CD0B5-92C4-4F87-9EDD-A15FF33458C6}"/>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291308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54F97-5D6C-42CD-8969-4A81FB0FFF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6A4FD6-02CB-4EFF-A4D3-2D80E67196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88F8BB-2B6A-407E-9F03-DE837F2BCC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0CA621-B679-457F-9189-67108338D478}"/>
              </a:ext>
            </a:extLst>
          </p:cNvPr>
          <p:cNvSpPr>
            <a:spLocks noGrp="1"/>
          </p:cNvSpPr>
          <p:nvPr>
            <p:ph type="dt" sz="half" idx="10"/>
          </p:nvPr>
        </p:nvSpPr>
        <p:spPr/>
        <p:txBody>
          <a:bodyPr/>
          <a:lstStyle/>
          <a:p>
            <a:fld id="{772F7BC9-AB6C-4BB8-9F9B-157859960D4A}" type="datetimeFigureOut">
              <a:rPr lang="en-US" smtClean="0"/>
              <a:t>7/28/2022</a:t>
            </a:fld>
            <a:endParaRPr lang="en-US"/>
          </a:p>
        </p:txBody>
      </p:sp>
      <p:sp>
        <p:nvSpPr>
          <p:cNvPr id="6" name="Footer Placeholder 5">
            <a:extLst>
              <a:ext uri="{FF2B5EF4-FFF2-40B4-BE49-F238E27FC236}">
                <a16:creationId xmlns:a16="http://schemas.microsoft.com/office/drawing/2014/main" id="{A0BC9039-D598-481A-8DE5-E902DD0678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55B5FC-ABB2-4466-B509-2907AD32D229}"/>
              </a:ext>
            </a:extLst>
          </p:cNvPr>
          <p:cNvSpPr>
            <a:spLocks noGrp="1"/>
          </p:cNvSpPr>
          <p:nvPr>
            <p:ph type="sldNum" sz="quarter" idx="12"/>
          </p:nvPr>
        </p:nvSpPr>
        <p:spPr/>
        <p:txBody>
          <a:bodyPr/>
          <a:lstStyle/>
          <a:p>
            <a:fld id="{1CD5BB71-6CC9-483F-85C3-0FE14F26E333}" type="slidenum">
              <a:rPr lang="en-US" smtClean="0"/>
              <a:t>‹#›</a:t>
            </a:fld>
            <a:endParaRPr lang="en-US"/>
          </a:p>
        </p:txBody>
      </p:sp>
    </p:spTree>
    <p:extLst>
      <p:ext uri="{BB962C8B-B14F-4D97-AF65-F5344CB8AC3E}">
        <p14:creationId xmlns:p14="http://schemas.microsoft.com/office/powerpoint/2010/main" val="4089305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1C4B42-A4D8-4E91-8F0D-3818CC00D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89FBE3-2C74-4BA7-9887-E78EABCA7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F2B038-0A0C-4868-9042-C276ABC94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F7BC9-AB6C-4BB8-9F9B-157859960D4A}" type="datetimeFigureOut">
              <a:rPr lang="en-US" smtClean="0"/>
              <a:t>7/28/2022</a:t>
            </a:fld>
            <a:endParaRPr lang="en-US"/>
          </a:p>
        </p:txBody>
      </p:sp>
      <p:sp>
        <p:nvSpPr>
          <p:cNvPr id="5" name="Footer Placeholder 4">
            <a:extLst>
              <a:ext uri="{FF2B5EF4-FFF2-40B4-BE49-F238E27FC236}">
                <a16:creationId xmlns:a16="http://schemas.microsoft.com/office/drawing/2014/main" id="{E23AFD3E-4DAD-4AEF-AC13-3B0ED2AD91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9CFC6A-5767-40EA-BEA1-E56048FEB3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D5BB71-6CC9-483F-85C3-0FE14F26E333}" type="slidenum">
              <a:rPr lang="en-US" smtClean="0"/>
              <a:t>‹#›</a:t>
            </a:fld>
            <a:endParaRPr lang="en-US"/>
          </a:p>
        </p:txBody>
      </p:sp>
    </p:spTree>
    <p:extLst>
      <p:ext uri="{BB962C8B-B14F-4D97-AF65-F5344CB8AC3E}">
        <p14:creationId xmlns:p14="http://schemas.microsoft.com/office/powerpoint/2010/main" val="722901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1"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CD42F-32A2-49FA-B316-801DAA85E073}"/>
              </a:ext>
            </a:extLst>
          </p:cNvPr>
          <p:cNvSpPr>
            <a:spLocks noGrp="1"/>
          </p:cNvSpPr>
          <p:nvPr>
            <p:ph type="ctrTitle"/>
          </p:nvPr>
        </p:nvSpPr>
        <p:spPr/>
        <p:txBody>
          <a:bodyPr/>
          <a:lstStyle/>
          <a:p>
            <a:r>
              <a:rPr lang="ar-SA" dirty="0"/>
              <a:t>مقدمة في الإدارة العامة.</a:t>
            </a:r>
            <a:endParaRPr lang="en-US" dirty="0"/>
          </a:p>
        </p:txBody>
      </p:sp>
      <p:sp>
        <p:nvSpPr>
          <p:cNvPr id="3" name="Subtitle 2">
            <a:extLst>
              <a:ext uri="{FF2B5EF4-FFF2-40B4-BE49-F238E27FC236}">
                <a16:creationId xmlns:a16="http://schemas.microsoft.com/office/drawing/2014/main" id="{3B00EC66-5073-4029-A9B8-B83C454EC0B0}"/>
              </a:ext>
            </a:extLst>
          </p:cNvPr>
          <p:cNvSpPr>
            <a:spLocks noGrp="1"/>
          </p:cNvSpPr>
          <p:nvPr>
            <p:ph type="subTitle" idx="1"/>
          </p:nvPr>
        </p:nvSpPr>
        <p:spPr/>
        <p:txBody>
          <a:bodyPr/>
          <a:lstStyle/>
          <a:p>
            <a:r>
              <a:rPr lang="ar-SA" dirty="0">
                <a:solidFill>
                  <a:srgbClr val="C00000"/>
                </a:solidFill>
              </a:rPr>
              <a:t>الدرس</a:t>
            </a:r>
            <a:r>
              <a:rPr lang="ar-SA" dirty="0"/>
              <a:t> </a:t>
            </a:r>
            <a:r>
              <a:rPr lang="ar-SA" dirty="0">
                <a:solidFill>
                  <a:srgbClr val="C00000"/>
                </a:solidFill>
              </a:rPr>
              <a:t>الأول</a:t>
            </a:r>
            <a:r>
              <a:rPr lang="ar-SA" dirty="0"/>
              <a:t>: أهمية الإدارة العامة.</a:t>
            </a:r>
            <a:endParaRPr lang="en-US" dirty="0"/>
          </a:p>
        </p:txBody>
      </p:sp>
    </p:spTree>
    <p:extLst>
      <p:ext uri="{BB962C8B-B14F-4D97-AF65-F5344CB8AC3E}">
        <p14:creationId xmlns:p14="http://schemas.microsoft.com/office/powerpoint/2010/main" val="55146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8BC3DE"/>
            </a:gs>
            <a:gs pos="100000">
              <a:srgbClr val="7F81D4"/>
            </a:gs>
          </a:gsLst>
          <a:lin ang="3600000" scaled="0"/>
        </a:gra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68552C-5322-4083-A390-51923CE33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2900" y="6406370"/>
            <a:ext cx="3886199" cy="208239"/>
          </a:xfrm>
          <a:prstGeom prst="rect">
            <a:avLst/>
          </a:prstGeom>
        </p:spPr>
      </p:pic>
      <p:sp>
        <p:nvSpPr>
          <p:cNvPr id="4" name="Title 3">
            <a:extLst>
              <a:ext uri="{FF2B5EF4-FFF2-40B4-BE49-F238E27FC236}">
                <a16:creationId xmlns:a16="http://schemas.microsoft.com/office/drawing/2014/main" id="{384EB432-F5E7-7645-B46E-A1682A922BC3}"/>
              </a:ext>
            </a:extLst>
          </p:cNvPr>
          <p:cNvSpPr>
            <a:spLocks noGrp="1"/>
          </p:cNvSpPr>
          <p:nvPr>
            <p:ph type="title"/>
          </p:nvPr>
        </p:nvSpPr>
        <p:spPr>
          <a:xfrm>
            <a:off x="838199" y="887895"/>
            <a:ext cx="10558671" cy="4876801"/>
          </a:xfrm>
        </p:spPr>
        <p:txBody>
          <a:bodyPr>
            <a:normAutofit/>
          </a:bodyPr>
          <a:lstStyle/>
          <a:p>
            <a:pPr algn="r"/>
            <a:r>
              <a:rPr lang="ar-SA" sz="2000" dirty="0"/>
              <a:t>الانسان اجتماعي بطبعه يمتزج مع بني جنسه من مختلف الثقافات، لذلك وجود الإدارة أمر حتمي لتنظيم مثل هذه المجتمعات.</a:t>
            </a:r>
            <a:br>
              <a:rPr lang="ar-SA" sz="2000" dirty="0"/>
            </a:br>
            <a:br>
              <a:rPr lang="ar-SA" dirty="0"/>
            </a:br>
            <a:r>
              <a:rPr lang="ar-SA" dirty="0"/>
              <a:t> </a:t>
            </a:r>
            <a:r>
              <a:rPr lang="ar-SA" sz="2000" dirty="0"/>
              <a:t>وظيفة الدولة قديما كانت تنحسر فقط في مرفق الدفاع والشرطة والقضاء، مع تزايد الحاجة للحكومات ظهرت ما تسمى بدولة الخدمات العامة.</a:t>
            </a:r>
            <a:br>
              <a:rPr lang="ar-SA" sz="2000" dirty="0"/>
            </a:br>
            <a:br>
              <a:rPr lang="en-US" sz="2000" dirty="0"/>
            </a:br>
            <a:r>
              <a:rPr lang="ar-SA" sz="2000" dirty="0"/>
              <a:t>الإدارة العامة هي من التزمت بوضع هذه الخدمات والمطالب موضع التنفيذ. (الإدارة العامة الركيزة الأساسية للدولة الحديثة)</a:t>
            </a:r>
            <a:br>
              <a:rPr lang="ar-SA" sz="2000" dirty="0"/>
            </a:br>
            <a:endParaRPr lang="en-SA" sz="2000" dirty="0"/>
          </a:p>
        </p:txBody>
      </p:sp>
    </p:spTree>
    <p:extLst>
      <p:ext uri="{BB962C8B-B14F-4D97-AF65-F5344CB8AC3E}">
        <p14:creationId xmlns:p14="http://schemas.microsoft.com/office/powerpoint/2010/main" val="1004354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E3733-573B-439F-A7D8-1277E9F50439}"/>
              </a:ext>
            </a:extLst>
          </p:cNvPr>
          <p:cNvSpPr>
            <a:spLocks noGrp="1"/>
          </p:cNvSpPr>
          <p:nvPr>
            <p:ph type="title"/>
          </p:nvPr>
        </p:nvSpPr>
        <p:spPr>
          <a:xfrm>
            <a:off x="838200" y="1073425"/>
            <a:ext cx="10515600" cy="4333462"/>
          </a:xfrm>
        </p:spPr>
        <p:txBody>
          <a:bodyPr>
            <a:normAutofit/>
          </a:bodyPr>
          <a:lstStyle/>
          <a:p>
            <a:pPr algn="r"/>
            <a:r>
              <a:rPr lang="ar-SA" sz="2000" dirty="0"/>
              <a:t>عند الحديث عن تعريف للإدارة العامة مقبول لدى الكل فهذا أمر صعب لماذا؟ لأن المفكرين أتوا من مشارب وثقافات عدة يصعب توليف تعريف شامل فيما بينهم.</a:t>
            </a:r>
            <a:br>
              <a:rPr lang="ar-SA" sz="2000" dirty="0"/>
            </a:br>
            <a:br>
              <a:rPr lang="ar-SA" sz="2000" dirty="0"/>
            </a:br>
            <a:r>
              <a:rPr lang="ar-SA" sz="2000" dirty="0"/>
              <a:t>أيش قالوا العلماء بشأن تعريف الإدارة العامة:</a:t>
            </a:r>
            <a:br>
              <a:rPr lang="ar-SA" sz="2000" dirty="0"/>
            </a:br>
            <a:r>
              <a:rPr lang="ar-SA" sz="2000" dirty="0">
                <a:solidFill>
                  <a:srgbClr val="C00000"/>
                </a:solidFill>
              </a:rPr>
              <a:t>ليونارد وايت</a:t>
            </a:r>
            <a:r>
              <a:rPr lang="ar-SA" sz="2000" dirty="0"/>
              <a:t>: جميع العمليات التي من شأنها تنفيذ السياسة وتحقيق أهدافها. (أول شخص كتب مؤلف علمي عن الإدارة العامة)</a:t>
            </a:r>
            <a:br>
              <a:rPr lang="ar-SA" sz="2000" dirty="0"/>
            </a:br>
            <a:r>
              <a:rPr lang="ar-SA" sz="2000" dirty="0">
                <a:solidFill>
                  <a:srgbClr val="C00000"/>
                </a:solidFill>
              </a:rPr>
              <a:t>نايجرو و نايجرو</a:t>
            </a:r>
            <a:r>
              <a:rPr lang="ar-SA" sz="2000" dirty="0"/>
              <a:t>: مجهودات جماعية تشمل فروع السلطة الثلاث 1- التنفيذية 2- التشريعية 3-القضائية، وتلعب دور في صنع السياسات العامة، كما أنها تختلف عن الإدارة الخاصة.</a:t>
            </a:r>
            <a:br>
              <a:rPr lang="ar-SA" sz="2000" dirty="0"/>
            </a:br>
            <a:r>
              <a:rPr lang="ar-SA" sz="2000" dirty="0">
                <a:solidFill>
                  <a:srgbClr val="C00000"/>
                </a:solidFill>
              </a:rPr>
              <a:t>والدو</a:t>
            </a:r>
            <a:r>
              <a:rPr lang="ar-SA" sz="2000" dirty="0"/>
              <a:t>: فن وعلم الإدارة كما يطبقان في شؤون الدولة</a:t>
            </a:r>
            <a:endParaRPr lang="en-US" sz="2000" dirty="0"/>
          </a:p>
        </p:txBody>
      </p:sp>
    </p:spTree>
    <p:extLst>
      <p:ext uri="{BB962C8B-B14F-4D97-AF65-F5344CB8AC3E}">
        <p14:creationId xmlns:p14="http://schemas.microsoft.com/office/powerpoint/2010/main" val="645399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396D4-47C0-4BB2-BB82-3EF129BA17AB}"/>
              </a:ext>
            </a:extLst>
          </p:cNvPr>
          <p:cNvSpPr>
            <a:spLocks noGrp="1"/>
          </p:cNvSpPr>
          <p:nvPr>
            <p:ph type="title"/>
          </p:nvPr>
        </p:nvSpPr>
        <p:spPr>
          <a:xfrm>
            <a:off x="839788" y="365124"/>
            <a:ext cx="10515600" cy="5041763"/>
          </a:xfrm>
        </p:spPr>
        <p:txBody>
          <a:bodyPr>
            <a:normAutofit/>
          </a:bodyPr>
          <a:lstStyle/>
          <a:p>
            <a:pPr algn="r"/>
            <a:r>
              <a:rPr lang="ar-SA" sz="2000" dirty="0"/>
              <a:t>بعض العلماء حاول جمع أكبر عدد لوظائف الإدارة في تعريفات الإدارة العامة فعلى سبيل المثال:</a:t>
            </a:r>
            <a:br>
              <a:rPr lang="ar-SA" sz="2000" dirty="0"/>
            </a:br>
            <a:r>
              <a:rPr lang="ar-SA" sz="2000" dirty="0">
                <a:solidFill>
                  <a:srgbClr val="C00000"/>
                </a:solidFill>
              </a:rPr>
              <a:t>العطار</a:t>
            </a:r>
            <a:r>
              <a:rPr lang="ar-SA" sz="2000" dirty="0"/>
              <a:t>: عرف الإدارة العامة على أنها تنظيم وتوجيه وتنسيق ورقابة مجموعة من الافراد داخل المنظمة لإتمام عمل معين بقصد تحقيق هدف معين.</a:t>
            </a:r>
            <a:br>
              <a:rPr lang="ar-SA" sz="2000" dirty="0"/>
            </a:br>
            <a:r>
              <a:rPr lang="ar-SA" sz="2000" dirty="0">
                <a:solidFill>
                  <a:srgbClr val="C00000"/>
                </a:solidFill>
              </a:rPr>
              <a:t>الغلاييني</a:t>
            </a:r>
            <a:r>
              <a:rPr lang="ar-SA" sz="2000" dirty="0"/>
              <a:t>: ذكر أربعة تعاريف للإدارة العامة </a:t>
            </a:r>
            <a:r>
              <a:rPr lang="ar-SA" sz="2000" dirty="0">
                <a:solidFill>
                  <a:srgbClr val="C00000"/>
                </a:solidFill>
              </a:rPr>
              <a:t>ومنها:</a:t>
            </a:r>
            <a:r>
              <a:rPr lang="ar-SA" sz="2000" dirty="0"/>
              <a:t> إدارة وتنظيم أعمال الحكومة.</a:t>
            </a:r>
            <a:br>
              <a:rPr lang="ar-SA" sz="2000" dirty="0"/>
            </a:br>
            <a:br>
              <a:rPr lang="ar-SA" sz="2000" dirty="0"/>
            </a:br>
            <a:r>
              <a:rPr lang="ar-SA" sz="2000" dirty="0"/>
              <a:t>الإدارة اذا جاءت مع مفردة خاصة فهي تعني الإدارة في القطاع الخاص واذا جاءت مع مفردة عامة فهي تعني الإدارة في القطاع العام.</a:t>
            </a:r>
            <a:br>
              <a:rPr lang="ar-SA" sz="2000" dirty="0"/>
            </a:br>
            <a:r>
              <a:rPr lang="ar-SA" sz="2000" dirty="0"/>
              <a:t>فبذلك يصبح التعريف للإدارة العامة (بالمقرر): توجيه الجهود البشرية من خلال التخطيط والتنظيم والتنسيق...وغيرها من العمليات الإدارية للممارسة الاعمال والأنشطة الحكومية بما يحقق أهداف المجتمع </a:t>
            </a:r>
            <a:br>
              <a:rPr lang="ar-SA" sz="2000" dirty="0"/>
            </a:br>
            <a:r>
              <a:rPr lang="en-US" sz="2000" dirty="0"/>
              <a:t> </a:t>
            </a:r>
          </a:p>
        </p:txBody>
      </p:sp>
    </p:spTree>
    <p:extLst>
      <p:ext uri="{BB962C8B-B14F-4D97-AF65-F5344CB8AC3E}">
        <p14:creationId xmlns:p14="http://schemas.microsoft.com/office/powerpoint/2010/main" val="2427340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300</Words>
  <Application>Microsoft Office PowerPoint</Application>
  <PresentationFormat>شاشة عريضة</PresentationFormat>
  <Paragraphs>5</Paragraphs>
  <Slides>4</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4</vt:i4>
      </vt:variant>
    </vt:vector>
  </HeadingPairs>
  <TitlesOfParts>
    <vt:vector size="8" baseType="lpstr">
      <vt:lpstr>Arial</vt:lpstr>
      <vt:lpstr>Calibri</vt:lpstr>
      <vt:lpstr>Calibri Light</vt:lpstr>
      <vt:lpstr>Office Theme</vt:lpstr>
      <vt:lpstr>مقدمة في الإدارة العامة.</vt:lpstr>
      <vt:lpstr>الانسان اجتماعي بطبعه يمتزج مع بني جنسه من مختلف الثقافات، لذلك وجود الإدارة أمر حتمي لتنظيم مثل هذه المجتمعات.   وظيفة الدولة قديما كانت تنحسر فقط في مرفق الدفاع والشرطة والقضاء، مع تزايد الحاجة للحكومات ظهرت ما تسمى بدولة الخدمات العامة.  الإدارة العامة هي من التزمت بوضع هذه الخدمات والمطالب موضع التنفيذ. (الإدارة العامة الركيزة الأساسية للدولة الحديثة) </vt:lpstr>
      <vt:lpstr>عند الحديث عن تعريف للإدارة العامة مقبول لدى الكل فهذا أمر صعب لماذا؟ لأن المفكرين أتوا من مشارب وثقافات عدة يصعب توليف تعريف شامل فيما بينهم.  أيش قالوا العلماء بشأن تعريف الإدارة العامة: ليونارد وايت: جميع العمليات التي من شأنها تنفيذ السياسة وتحقيق أهدافها. (أول شخص كتب مؤلف علمي عن الإدارة العامة) نايجرو و نايجرو: مجهودات جماعية تشمل فروع السلطة الثلاث 1- التنفيذية 2- التشريعية 3-القضائية، وتلعب دور في صنع السياسات العامة، كما أنها تختلف عن الإدارة الخاصة. والدو: فن وعلم الإدارة كما يطبقان في شؤون الدولة</vt:lpstr>
      <vt:lpstr>بعض العلماء حاول جمع أكبر عدد لوظائف الإدارة في تعريفات الإدارة العامة فعلى سبيل المثال: العطار: عرف الإدارة العامة على أنها تنظيم وتوجيه وتنسيق ورقابة مجموعة من الافراد داخل المنظمة لإتمام عمل معين بقصد تحقيق هدف معين. الغلاييني: ذكر أربعة تعاريف للإدارة العامة ومنها: إدارة وتنظيم أعمال الحكومة.  الإدارة اذا جاءت مع مفردة خاصة فهي تعني الإدارة في القطاع الخاص واذا جاءت مع مفردة عامة فهي تعني الإدارة في القطاع العام. فبذلك يصبح التعريف للإدارة العامة (بالمقرر): توجيه الجهود البشرية من خلال التخطيط والتنظيم والتنسيق...وغيرها من العمليات الإدارية للممارسة الاعمال والأنشطة الحكومية بما يحقق أهداف المجتمع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تخصص نظم المعلومات</dc:title>
  <dc:creator>Bashayer Abdullah</dc:creator>
  <cp:lastModifiedBy>User</cp:lastModifiedBy>
  <cp:revision>12</cp:revision>
  <dcterms:created xsi:type="dcterms:W3CDTF">2021-06-25T15:46:15Z</dcterms:created>
  <dcterms:modified xsi:type="dcterms:W3CDTF">2022-07-28T07:46:37Z</dcterms:modified>
</cp:coreProperties>
</file>