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4"/>
  </p:notesMasterIdLst>
  <p:handoutMasterIdLst>
    <p:handoutMasterId r:id="rId45"/>
  </p:handoutMasterIdLst>
  <p:sldIdLst>
    <p:sldId id="257" r:id="rId2"/>
    <p:sldId id="258" r:id="rId3"/>
    <p:sldId id="259" r:id="rId4"/>
    <p:sldId id="260" r:id="rId5"/>
    <p:sldId id="308" r:id="rId6"/>
    <p:sldId id="309" r:id="rId7"/>
    <p:sldId id="261" r:id="rId8"/>
    <p:sldId id="262" r:id="rId9"/>
    <p:sldId id="263" r:id="rId10"/>
    <p:sldId id="264" r:id="rId11"/>
    <p:sldId id="265" r:id="rId12"/>
    <p:sldId id="266" r:id="rId13"/>
    <p:sldId id="267" r:id="rId14"/>
    <p:sldId id="290" r:id="rId15"/>
    <p:sldId id="268" r:id="rId16"/>
    <p:sldId id="291" r:id="rId17"/>
    <p:sldId id="292" r:id="rId18"/>
    <p:sldId id="272" r:id="rId19"/>
    <p:sldId id="293" r:id="rId20"/>
    <p:sldId id="294" r:id="rId21"/>
    <p:sldId id="295" r:id="rId22"/>
    <p:sldId id="296" r:id="rId23"/>
    <p:sldId id="297" r:id="rId24"/>
    <p:sldId id="273" r:id="rId25"/>
    <p:sldId id="275" r:id="rId26"/>
    <p:sldId id="310" r:id="rId27"/>
    <p:sldId id="276" r:id="rId28"/>
    <p:sldId id="277" r:id="rId29"/>
    <p:sldId id="278" r:id="rId30"/>
    <p:sldId id="279" r:id="rId31"/>
    <p:sldId id="298" r:id="rId32"/>
    <p:sldId id="299" r:id="rId33"/>
    <p:sldId id="300" r:id="rId34"/>
    <p:sldId id="301" r:id="rId35"/>
    <p:sldId id="283" r:id="rId36"/>
    <p:sldId id="302" r:id="rId37"/>
    <p:sldId id="303" r:id="rId38"/>
    <p:sldId id="304" r:id="rId39"/>
    <p:sldId id="305" r:id="rId40"/>
    <p:sldId id="306" r:id="rId41"/>
    <p:sldId id="307" r:id="rId42"/>
    <p:sldId id="28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74494" autoAdjust="0"/>
  </p:normalViewPr>
  <p:slideViewPr>
    <p:cSldViewPr snapToGrid="0">
      <p:cViewPr varScale="1">
        <p:scale>
          <a:sx n="63" d="100"/>
          <a:sy n="63" d="100"/>
        </p:scale>
        <p:origin x="804" y="32"/>
      </p:cViewPr>
      <p:guideLst/>
    </p:cSldViewPr>
  </p:slideViewPr>
  <p:outlineViewPr>
    <p:cViewPr>
      <p:scale>
        <a:sx n="33" d="100"/>
        <a:sy n="33" d="100"/>
      </p:scale>
      <p:origin x="0" y="-16312"/>
    </p:cViewPr>
  </p:outlineViewPr>
  <p:notesTextViewPr>
    <p:cViewPr>
      <p:scale>
        <a:sx n="3" d="2"/>
        <a:sy n="3" d="2"/>
      </p:scale>
      <p:origin x="0" y="0"/>
    </p:cViewPr>
  </p:notesTextViewPr>
  <p:sorterViewPr>
    <p:cViewPr>
      <p:scale>
        <a:sx n="100" d="100"/>
        <a:sy n="100" d="100"/>
      </p:scale>
      <p:origin x="0" y="-15304"/>
    </p:cViewPr>
  </p:sorterViewPr>
  <p:notesViewPr>
    <p:cSldViewPr snapToGrid="0">
      <p:cViewPr varScale="1">
        <p:scale>
          <a:sx n="51" d="100"/>
          <a:sy n="51" d="100"/>
        </p:scale>
        <p:origin x="1836"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FB1A9-2C9E-4EF6-92E0-7E58A2D1E42D}" type="doc">
      <dgm:prSet loTypeId="urn:microsoft.com/office/officeart/2005/8/layout/pyramid2" loCatId="pyramid" qsTypeId="urn:microsoft.com/office/officeart/2005/8/quickstyle/3d2" qsCatId="3D" csTypeId="urn:microsoft.com/office/officeart/2005/8/colors/accent1_2" csCatId="accent1" phldr="1"/>
      <dgm:spPr/>
      <dgm:t>
        <a:bodyPr/>
        <a:lstStyle/>
        <a:p>
          <a:endParaRPr lang="en-US"/>
        </a:p>
      </dgm:t>
    </dgm:pt>
    <dgm:pt modelId="{2B36980C-8ADC-437D-A20A-0FD44A4AC767}">
      <dgm:prSet/>
      <dgm:spPr/>
      <dgm:t>
        <a:bodyPr/>
        <a:lstStyle/>
        <a:p>
          <a:pPr rtl="0"/>
          <a:r>
            <a:rPr lang="en-US" dirty="0">
              <a:solidFill>
                <a:schemeClr val="accent1"/>
              </a:solidFill>
            </a:rPr>
            <a:t>Form Utility</a:t>
          </a:r>
        </a:p>
      </dgm:t>
    </dgm:pt>
    <dgm:pt modelId="{457B234B-9C5E-4B4D-B468-CEC1F0C73FCE}" type="parTrans" cxnId="{4F975744-11F3-4FB6-BC4F-FDCD1F5BE91E}">
      <dgm:prSet/>
      <dgm:spPr/>
      <dgm:t>
        <a:bodyPr/>
        <a:lstStyle/>
        <a:p>
          <a:endParaRPr lang="en-US">
            <a:solidFill>
              <a:schemeClr val="accent1"/>
            </a:solidFill>
          </a:endParaRPr>
        </a:p>
      </dgm:t>
    </dgm:pt>
    <dgm:pt modelId="{9278B7D4-3583-436D-BABF-72CB1C0CFAC5}" type="sibTrans" cxnId="{4F975744-11F3-4FB6-BC4F-FDCD1F5BE91E}">
      <dgm:prSet/>
      <dgm:spPr/>
      <dgm:t>
        <a:bodyPr/>
        <a:lstStyle/>
        <a:p>
          <a:endParaRPr lang="en-US">
            <a:solidFill>
              <a:schemeClr val="accent1"/>
            </a:solidFill>
          </a:endParaRPr>
        </a:p>
      </dgm:t>
    </dgm:pt>
    <dgm:pt modelId="{002C9E05-7FEF-4FB1-B7E8-C1E865214B04}">
      <dgm:prSet/>
      <dgm:spPr/>
      <dgm:t>
        <a:bodyPr/>
        <a:lstStyle/>
        <a:p>
          <a:pPr rtl="0"/>
          <a:r>
            <a:rPr lang="en-US" dirty="0">
              <a:solidFill>
                <a:schemeClr val="accent1"/>
              </a:solidFill>
            </a:rPr>
            <a:t>Time Utility</a:t>
          </a:r>
        </a:p>
      </dgm:t>
    </dgm:pt>
    <dgm:pt modelId="{7360653E-CEB0-4C22-84E9-B449FE4ABCF5}" type="parTrans" cxnId="{00E9D919-5265-47AA-9088-8FC2DFA871B3}">
      <dgm:prSet/>
      <dgm:spPr/>
      <dgm:t>
        <a:bodyPr/>
        <a:lstStyle/>
        <a:p>
          <a:endParaRPr lang="en-US">
            <a:solidFill>
              <a:schemeClr val="accent1"/>
            </a:solidFill>
          </a:endParaRPr>
        </a:p>
      </dgm:t>
    </dgm:pt>
    <dgm:pt modelId="{571C9952-2AC7-427B-9E8C-1CC7505DFDB9}" type="sibTrans" cxnId="{00E9D919-5265-47AA-9088-8FC2DFA871B3}">
      <dgm:prSet/>
      <dgm:spPr/>
      <dgm:t>
        <a:bodyPr/>
        <a:lstStyle/>
        <a:p>
          <a:endParaRPr lang="en-US">
            <a:solidFill>
              <a:schemeClr val="accent1"/>
            </a:solidFill>
          </a:endParaRPr>
        </a:p>
      </dgm:t>
    </dgm:pt>
    <dgm:pt modelId="{3BF96CD2-7466-4A6E-84D3-5FD96E37C39E}">
      <dgm:prSet/>
      <dgm:spPr/>
      <dgm:t>
        <a:bodyPr/>
        <a:lstStyle/>
        <a:p>
          <a:pPr rtl="0"/>
          <a:r>
            <a:rPr lang="en-US" dirty="0">
              <a:solidFill>
                <a:schemeClr val="accent1"/>
              </a:solidFill>
            </a:rPr>
            <a:t>Place Utility</a:t>
          </a:r>
        </a:p>
      </dgm:t>
    </dgm:pt>
    <dgm:pt modelId="{73B2B64F-9BBE-4402-9D5E-18FCC1E628E1}" type="parTrans" cxnId="{DD3E17E6-954C-4629-A9CF-7BF42F356226}">
      <dgm:prSet/>
      <dgm:spPr/>
      <dgm:t>
        <a:bodyPr/>
        <a:lstStyle/>
        <a:p>
          <a:endParaRPr lang="en-US">
            <a:solidFill>
              <a:schemeClr val="accent1"/>
            </a:solidFill>
          </a:endParaRPr>
        </a:p>
      </dgm:t>
    </dgm:pt>
    <dgm:pt modelId="{922FC51A-6149-4C6F-BF16-F1DD89C8C26C}" type="sibTrans" cxnId="{DD3E17E6-954C-4629-A9CF-7BF42F356226}">
      <dgm:prSet/>
      <dgm:spPr/>
      <dgm:t>
        <a:bodyPr/>
        <a:lstStyle/>
        <a:p>
          <a:endParaRPr lang="en-US">
            <a:solidFill>
              <a:schemeClr val="accent1"/>
            </a:solidFill>
          </a:endParaRPr>
        </a:p>
      </dgm:t>
    </dgm:pt>
    <dgm:pt modelId="{AFDF334E-9E5B-4CF9-A15D-138A3E14904C}" type="pres">
      <dgm:prSet presAssocID="{DC4FB1A9-2C9E-4EF6-92E0-7E58A2D1E42D}" presName="compositeShape" presStyleCnt="0">
        <dgm:presLayoutVars>
          <dgm:dir/>
          <dgm:resizeHandles/>
        </dgm:presLayoutVars>
      </dgm:prSet>
      <dgm:spPr/>
    </dgm:pt>
    <dgm:pt modelId="{41BFDDA5-55D5-4577-9366-C0A0F67E5A5B}" type="pres">
      <dgm:prSet presAssocID="{DC4FB1A9-2C9E-4EF6-92E0-7E58A2D1E42D}" presName="pyramid" presStyleLbl="node1" presStyleIdx="0" presStyleCnt="1" custScaleX="96549"/>
      <dgm:spPr>
        <a:solidFill>
          <a:schemeClr val="accent1"/>
        </a:solidFill>
      </dgm:spPr>
    </dgm:pt>
    <dgm:pt modelId="{872EC8BD-92AF-4C0C-8741-9B0AF908E0DF}" type="pres">
      <dgm:prSet presAssocID="{DC4FB1A9-2C9E-4EF6-92E0-7E58A2D1E42D}" presName="theList" presStyleCnt="0"/>
      <dgm:spPr/>
    </dgm:pt>
    <dgm:pt modelId="{A5490CAC-9215-49BE-B487-2C5A45AABA7B}" type="pres">
      <dgm:prSet presAssocID="{2B36980C-8ADC-437D-A20A-0FD44A4AC767}" presName="aNode" presStyleLbl="fgAcc1" presStyleIdx="0" presStyleCnt="3">
        <dgm:presLayoutVars>
          <dgm:bulletEnabled val="1"/>
        </dgm:presLayoutVars>
      </dgm:prSet>
      <dgm:spPr/>
    </dgm:pt>
    <dgm:pt modelId="{033D5BD1-0CCC-4039-BC3F-2127FE3EBFE9}" type="pres">
      <dgm:prSet presAssocID="{2B36980C-8ADC-437D-A20A-0FD44A4AC767}" presName="aSpace" presStyleCnt="0"/>
      <dgm:spPr/>
    </dgm:pt>
    <dgm:pt modelId="{B8D21BA1-8C48-46EE-BAEE-A59F36E79A35}" type="pres">
      <dgm:prSet presAssocID="{002C9E05-7FEF-4FB1-B7E8-C1E865214B04}" presName="aNode" presStyleLbl="fgAcc1" presStyleIdx="1" presStyleCnt="3">
        <dgm:presLayoutVars>
          <dgm:bulletEnabled val="1"/>
        </dgm:presLayoutVars>
      </dgm:prSet>
      <dgm:spPr/>
    </dgm:pt>
    <dgm:pt modelId="{8DAC3EEB-BF93-47F7-A1FE-7DFD20E52483}" type="pres">
      <dgm:prSet presAssocID="{002C9E05-7FEF-4FB1-B7E8-C1E865214B04}" presName="aSpace" presStyleCnt="0"/>
      <dgm:spPr/>
    </dgm:pt>
    <dgm:pt modelId="{149F85F3-8CBB-45BB-974B-AA1B434DE718}" type="pres">
      <dgm:prSet presAssocID="{3BF96CD2-7466-4A6E-84D3-5FD96E37C39E}" presName="aNode" presStyleLbl="fgAcc1" presStyleIdx="2" presStyleCnt="3">
        <dgm:presLayoutVars>
          <dgm:bulletEnabled val="1"/>
        </dgm:presLayoutVars>
      </dgm:prSet>
      <dgm:spPr/>
    </dgm:pt>
    <dgm:pt modelId="{F97748FF-B879-4C91-9068-70184CD44181}" type="pres">
      <dgm:prSet presAssocID="{3BF96CD2-7466-4A6E-84D3-5FD96E37C39E}" presName="aSpace" presStyleCnt="0"/>
      <dgm:spPr/>
    </dgm:pt>
  </dgm:ptLst>
  <dgm:cxnLst>
    <dgm:cxn modelId="{B31CC302-2699-4896-B4EA-2063B7C712E1}" type="presOf" srcId="{3BF96CD2-7466-4A6E-84D3-5FD96E37C39E}" destId="{149F85F3-8CBB-45BB-974B-AA1B434DE718}" srcOrd="0" destOrd="0" presId="urn:microsoft.com/office/officeart/2005/8/layout/pyramid2"/>
    <dgm:cxn modelId="{00E9D919-5265-47AA-9088-8FC2DFA871B3}" srcId="{DC4FB1A9-2C9E-4EF6-92E0-7E58A2D1E42D}" destId="{002C9E05-7FEF-4FB1-B7E8-C1E865214B04}" srcOrd="1" destOrd="0" parTransId="{7360653E-CEB0-4C22-84E9-B449FE4ABCF5}" sibTransId="{571C9952-2AC7-427B-9E8C-1CC7505DFDB9}"/>
    <dgm:cxn modelId="{4F975744-11F3-4FB6-BC4F-FDCD1F5BE91E}" srcId="{DC4FB1A9-2C9E-4EF6-92E0-7E58A2D1E42D}" destId="{2B36980C-8ADC-437D-A20A-0FD44A4AC767}" srcOrd="0" destOrd="0" parTransId="{457B234B-9C5E-4B4D-B468-CEC1F0C73FCE}" sibTransId="{9278B7D4-3583-436D-BABF-72CB1C0CFAC5}"/>
    <dgm:cxn modelId="{8F179471-F043-4620-BEAC-219A57A0D2A9}" type="presOf" srcId="{2B36980C-8ADC-437D-A20A-0FD44A4AC767}" destId="{A5490CAC-9215-49BE-B487-2C5A45AABA7B}" srcOrd="0" destOrd="0" presId="urn:microsoft.com/office/officeart/2005/8/layout/pyramid2"/>
    <dgm:cxn modelId="{C725458F-8253-48CB-B43D-BC25628DA7A2}" type="presOf" srcId="{DC4FB1A9-2C9E-4EF6-92E0-7E58A2D1E42D}" destId="{AFDF334E-9E5B-4CF9-A15D-138A3E14904C}" srcOrd="0" destOrd="0" presId="urn:microsoft.com/office/officeart/2005/8/layout/pyramid2"/>
    <dgm:cxn modelId="{DD3E17E6-954C-4629-A9CF-7BF42F356226}" srcId="{DC4FB1A9-2C9E-4EF6-92E0-7E58A2D1E42D}" destId="{3BF96CD2-7466-4A6E-84D3-5FD96E37C39E}" srcOrd="2" destOrd="0" parTransId="{73B2B64F-9BBE-4402-9D5E-18FCC1E628E1}" sibTransId="{922FC51A-6149-4C6F-BF16-F1DD89C8C26C}"/>
    <dgm:cxn modelId="{EE74B2F1-28C6-4EC5-8AF8-14BEFD21FA43}" type="presOf" srcId="{002C9E05-7FEF-4FB1-B7E8-C1E865214B04}" destId="{B8D21BA1-8C48-46EE-BAEE-A59F36E79A35}" srcOrd="0" destOrd="0" presId="urn:microsoft.com/office/officeart/2005/8/layout/pyramid2"/>
    <dgm:cxn modelId="{6B0C8D8E-487C-45A5-9B37-E093D40652E2}" type="presParOf" srcId="{AFDF334E-9E5B-4CF9-A15D-138A3E14904C}" destId="{41BFDDA5-55D5-4577-9366-C0A0F67E5A5B}" srcOrd="0" destOrd="0" presId="urn:microsoft.com/office/officeart/2005/8/layout/pyramid2"/>
    <dgm:cxn modelId="{555200FD-CCE7-4237-8184-BD611AB18BB1}" type="presParOf" srcId="{AFDF334E-9E5B-4CF9-A15D-138A3E14904C}" destId="{872EC8BD-92AF-4C0C-8741-9B0AF908E0DF}" srcOrd="1" destOrd="0" presId="urn:microsoft.com/office/officeart/2005/8/layout/pyramid2"/>
    <dgm:cxn modelId="{1705116A-134C-4C40-9251-0BD14D33BECD}" type="presParOf" srcId="{872EC8BD-92AF-4C0C-8741-9B0AF908E0DF}" destId="{A5490CAC-9215-49BE-B487-2C5A45AABA7B}" srcOrd="0" destOrd="0" presId="urn:microsoft.com/office/officeart/2005/8/layout/pyramid2"/>
    <dgm:cxn modelId="{ECD63FDF-7878-43DC-A6A0-A2B1304C941D}" type="presParOf" srcId="{872EC8BD-92AF-4C0C-8741-9B0AF908E0DF}" destId="{033D5BD1-0CCC-4039-BC3F-2127FE3EBFE9}" srcOrd="1" destOrd="0" presId="urn:microsoft.com/office/officeart/2005/8/layout/pyramid2"/>
    <dgm:cxn modelId="{B735E23F-1BF1-4F45-93BD-FD530DC2E8FC}" type="presParOf" srcId="{872EC8BD-92AF-4C0C-8741-9B0AF908E0DF}" destId="{B8D21BA1-8C48-46EE-BAEE-A59F36E79A35}" srcOrd="2" destOrd="0" presId="urn:microsoft.com/office/officeart/2005/8/layout/pyramid2"/>
    <dgm:cxn modelId="{CF2F6273-DE87-469D-8182-1E7DBA3BCFB9}" type="presParOf" srcId="{872EC8BD-92AF-4C0C-8741-9B0AF908E0DF}" destId="{8DAC3EEB-BF93-47F7-A1FE-7DFD20E52483}" srcOrd="3" destOrd="0" presId="urn:microsoft.com/office/officeart/2005/8/layout/pyramid2"/>
    <dgm:cxn modelId="{795A75BC-6256-41C2-840E-CE6259F7783D}" type="presParOf" srcId="{872EC8BD-92AF-4C0C-8741-9B0AF908E0DF}" destId="{149F85F3-8CBB-45BB-974B-AA1B434DE718}" srcOrd="4" destOrd="0" presId="urn:microsoft.com/office/officeart/2005/8/layout/pyramid2"/>
    <dgm:cxn modelId="{BBF095C9-B017-41F1-B891-C10267C3DCCE}" type="presParOf" srcId="{872EC8BD-92AF-4C0C-8741-9B0AF908E0DF}" destId="{F97748FF-B879-4C91-9068-70184CD4418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FDDA5-55D5-4577-9366-C0A0F67E5A5B}">
      <dsp:nvSpPr>
        <dsp:cNvPr id="0" name=""/>
        <dsp:cNvSpPr/>
      </dsp:nvSpPr>
      <dsp:spPr>
        <a:xfrm>
          <a:off x="1216587" y="0"/>
          <a:ext cx="3409813" cy="3531692"/>
        </a:xfrm>
        <a:prstGeom prst="triangle">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490CAC-9215-49BE-B487-2C5A45AABA7B}">
      <dsp:nvSpPr>
        <dsp:cNvPr id="0" name=""/>
        <dsp:cNvSpPr/>
      </dsp:nvSpPr>
      <dsp:spPr>
        <a:xfrm>
          <a:off x="2921494" y="355066"/>
          <a:ext cx="2295599" cy="83601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accent1"/>
              </a:solidFill>
            </a:rPr>
            <a:t>Form Utility</a:t>
          </a:r>
        </a:p>
      </dsp:txBody>
      <dsp:txXfrm>
        <a:off x="2962305" y="395877"/>
        <a:ext cx="2213977" cy="754395"/>
      </dsp:txXfrm>
    </dsp:sp>
    <dsp:sp modelId="{B8D21BA1-8C48-46EE-BAEE-A59F36E79A35}">
      <dsp:nvSpPr>
        <dsp:cNvPr id="0" name=""/>
        <dsp:cNvSpPr/>
      </dsp:nvSpPr>
      <dsp:spPr>
        <a:xfrm>
          <a:off x="2921494" y="1295586"/>
          <a:ext cx="2295599" cy="83601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accent1"/>
              </a:solidFill>
            </a:rPr>
            <a:t>Time Utility</a:t>
          </a:r>
        </a:p>
      </dsp:txBody>
      <dsp:txXfrm>
        <a:off x="2962305" y="1336397"/>
        <a:ext cx="2213977" cy="754395"/>
      </dsp:txXfrm>
    </dsp:sp>
    <dsp:sp modelId="{149F85F3-8CBB-45BB-974B-AA1B434DE718}">
      <dsp:nvSpPr>
        <dsp:cNvPr id="0" name=""/>
        <dsp:cNvSpPr/>
      </dsp:nvSpPr>
      <dsp:spPr>
        <a:xfrm>
          <a:off x="2921494" y="2236105"/>
          <a:ext cx="2295599" cy="83601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accent1"/>
              </a:solidFill>
            </a:rPr>
            <a:t>Place Utility</a:t>
          </a:r>
        </a:p>
      </dsp:txBody>
      <dsp:txXfrm>
        <a:off x="2962305" y="2276916"/>
        <a:ext cx="2213977" cy="75439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871FBC-273B-4776-9ACD-E79AC3B7DC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8E0DFE-E63C-478F-9363-3DACEEC333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BDB453-4A3F-485E-B469-4FB9039B21BE}" type="datetimeFigureOut">
              <a:rPr lang="en-US" smtClean="0"/>
              <a:t>10/6/2021</a:t>
            </a:fld>
            <a:endParaRPr lang="en-US"/>
          </a:p>
        </p:txBody>
      </p:sp>
      <p:sp>
        <p:nvSpPr>
          <p:cNvPr id="4" name="Footer Placeholder 3">
            <a:extLst>
              <a:ext uri="{FF2B5EF4-FFF2-40B4-BE49-F238E27FC236}">
                <a16:creationId xmlns:a16="http://schemas.microsoft.com/office/drawing/2014/main" id="{0D246319-8B1A-4709-9D22-A5C9C66421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15B13BE-8743-4824-A0B3-C220EEC701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F1F9C9-1B4D-42A4-98A2-83B1AB140A88}" type="slidenum">
              <a:rPr lang="en-US" smtClean="0"/>
              <a:t>‹#›</a:t>
            </a:fld>
            <a:endParaRPr lang="en-US"/>
          </a:p>
        </p:txBody>
      </p:sp>
    </p:spTree>
    <p:extLst>
      <p:ext uri="{BB962C8B-B14F-4D97-AF65-F5344CB8AC3E}">
        <p14:creationId xmlns:p14="http://schemas.microsoft.com/office/powerpoint/2010/main" val="2707205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3D939-66BE-4BD6-AEE6-C58DB51FCB09}" type="datetimeFigureOut">
              <a:rPr lang="en-US" smtClean="0"/>
              <a:t>10/6/2021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90A94-0D66-4FC1-9634-62558868A15C}" type="slidenum">
              <a:rPr lang="en-US" smtClean="0"/>
              <a:t>‹#›</a:t>
            </a:fld>
            <a:endParaRPr lang="en-US"/>
          </a:p>
        </p:txBody>
      </p:sp>
    </p:spTree>
    <p:extLst>
      <p:ext uri="{BB962C8B-B14F-4D97-AF65-F5344CB8AC3E}">
        <p14:creationId xmlns:p14="http://schemas.microsoft.com/office/powerpoint/2010/main" val="163385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9A73B-0B6D-40E5-A37F-66160E429B9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74446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Arial" charset="0"/>
              </a:rPr>
              <a:t>An operations process is a set of methods and technologies used to produce a good or a service. Banks, for example, use two processes—document shredding and data encryption—to protect confidential information. Automakers use precision painting methods (equipment and materials) to produce a glittering paint finish.</a:t>
            </a:r>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11</a:t>
            </a:fld>
            <a:endParaRPr lang="en-US"/>
          </a:p>
        </p:txBody>
      </p:sp>
    </p:spTree>
    <p:extLst>
      <p:ext uri="{BB962C8B-B14F-4D97-AF65-F5344CB8AC3E}">
        <p14:creationId xmlns:p14="http://schemas.microsoft.com/office/powerpoint/2010/main" val="972692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Arial" charset="0"/>
              </a:rPr>
              <a:t>Clothing, such as evening gowns, is available either off-the-shelf in department stores or custom-made at a designer or tailor shop. The designer or tailor’s make-to-order operations respond to one-of-a-kind gown requirements, including unique patterns, materials, sizes, and shapes, depending on customers’ characteristics. Make-to-stock operations, in contrast, produce standard gowns in large quantities to be stocked on store shelves or in displays for mass consumption.</a:t>
            </a:r>
            <a:endParaRPr lang="en-US" dirty="0"/>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12</a:t>
            </a:fld>
            <a:endParaRPr lang="en-US"/>
          </a:p>
        </p:txBody>
      </p:sp>
    </p:spTree>
    <p:extLst>
      <p:ext uri="{BB962C8B-B14F-4D97-AF65-F5344CB8AC3E}">
        <p14:creationId xmlns:p14="http://schemas.microsoft.com/office/powerpoint/2010/main" val="1478916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Arial" charset="0"/>
              </a:rPr>
              <a:t>Low-Contact Systems </a:t>
            </a:r>
            <a:r>
              <a:rPr lang="en-US" sz="1200" b="0" i="0" u="none" strike="noStrike" kern="1200" baseline="0" dirty="0">
                <a:solidFill>
                  <a:schemeClr val="tx1"/>
                </a:solidFill>
                <a:latin typeface="+mn-lt"/>
                <a:ea typeface="+mn-ea"/>
                <a:cs typeface="Arial" charset="0"/>
              </a:rPr>
              <a:t>Consider the postal delivery operations at your local U.S. post office. Postal employees gather mail, sort it, and send it on its delivery journey to addressees. This operation is a low-contact system:</a:t>
            </a:r>
            <a:r>
              <a:rPr lang="en-US" sz="1200" b="1" i="0" u="none" strike="noStrike" kern="1200" baseline="0" dirty="0">
                <a:solidFill>
                  <a:schemeClr val="tx1"/>
                </a:solidFill>
                <a:latin typeface="+mn-lt"/>
                <a:ea typeface="+mn-ea"/>
                <a:cs typeface="Arial" charset="0"/>
              </a:rPr>
              <a:t> </a:t>
            </a:r>
            <a:r>
              <a:rPr lang="en-US" sz="1200" b="0" i="0" u="none" strike="noStrike" kern="1200" baseline="0" dirty="0">
                <a:solidFill>
                  <a:schemeClr val="tx1"/>
                </a:solidFill>
                <a:latin typeface="+mn-lt"/>
                <a:ea typeface="+mn-ea"/>
                <a:cs typeface="Arial" charset="0"/>
              </a:rPr>
              <a:t>Customers are not in contact with the post office while the service is performed. They receive the service— mail sent and mail received—without setting foot in the processing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Arial" charset="0"/>
              </a:rPr>
              <a:t>High-Contact Systems </a:t>
            </a:r>
            <a:r>
              <a:rPr lang="en-US" sz="1200" b="0" i="0" u="none" strike="noStrike" kern="1200" baseline="0" dirty="0">
                <a:solidFill>
                  <a:schemeClr val="tx1"/>
                </a:solidFill>
                <a:latin typeface="+mn-lt"/>
                <a:ea typeface="+mn-ea"/>
                <a:cs typeface="Arial" charset="0"/>
              </a:rPr>
              <a:t>Think about your local public transit system. The service is transportation; when you purchase transportation, you board a bus or train. For example, the Bay Area Rapid Transit (BART) system, which connects San Francisco with outlying suburbs is, like all public transit systems, a high-contact system.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i="1" kern="1200" dirty="0">
                <a:solidFill>
                  <a:schemeClr val="tx1"/>
                </a:solidFill>
                <a:effectLst/>
                <a:latin typeface="+mn-lt"/>
                <a:ea typeface="+mn-ea"/>
                <a:cs typeface="+mn-cs"/>
              </a:rPr>
              <a:t>low-contact system, </a:t>
            </a:r>
            <a:r>
              <a:rPr lang="en-US" sz="1200" kern="1200" dirty="0">
                <a:solidFill>
                  <a:schemeClr val="tx1"/>
                </a:solidFill>
                <a:effectLst/>
                <a:latin typeface="+mn-lt"/>
                <a:ea typeface="+mn-ea"/>
                <a:cs typeface="+mn-cs"/>
              </a:rPr>
              <a:t>the service buyer doesn’t have to be present during the transaction; in a </a:t>
            </a:r>
            <a:r>
              <a:rPr lang="en-US" sz="1200" i="1" kern="1200" dirty="0">
                <a:solidFill>
                  <a:schemeClr val="tx1"/>
                </a:solidFill>
                <a:effectLst/>
                <a:latin typeface="+mn-lt"/>
                <a:ea typeface="+mn-ea"/>
                <a:cs typeface="+mn-cs"/>
              </a:rPr>
              <a:t>high-contact system, </a:t>
            </a:r>
            <a:r>
              <a:rPr lang="en-US" sz="1200" kern="1200" dirty="0">
                <a:solidFill>
                  <a:schemeClr val="tx1"/>
                </a:solidFill>
                <a:effectLst/>
                <a:latin typeface="+mn-lt"/>
                <a:ea typeface="+mn-ea"/>
                <a:cs typeface="+mn-cs"/>
              </a:rPr>
              <a:t>customers are part of the system.</a:t>
            </a:r>
          </a:p>
          <a:p>
            <a:endParaRPr lang="en-US" dirty="0"/>
          </a:p>
        </p:txBody>
      </p:sp>
      <p:sp>
        <p:nvSpPr>
          <p:cNvPr id="4" name="Slide Number Placeholder 3"/>
          <p:cNvSpPr>
            <a:spLocks noGrp="1"/>
          </p:cNvSpPr>
          <p:nvPr>
            <p:ph type="sldNum" sz="quarter" idx="10"/>
          </p:nvPr>
        </p:nvSpPr>
        <p:spPr/>
        <p:txBody>
          <a:bodyPr/>
          <a:lstStyle/>
          <a:p>
            <a:fld id="{B2590A94-0D66-4FC1-9634-62558868A15C}" type="slidenum">
              <a:rPr lang="en-US" smtClean="0"/>
              <a:t>13</a:t>
            </a:fld>
            <a:endParaRPr lang="en-US"/>
          </a:p>
        </p:txBody>
      </p:sp>
    </p:spTree>
    <p:extLst>
      <p:ext uri="{BB962C8B-B14F-4D97-AF65-F5344CB8AC3E}">
        <p14:creationId xmlns:p14="http://schemas.microsoft.com/office/powerpoint/2010/main" val="1178932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590A94-0D66-4FC1-9634-62558868A15C}" type="slidenum">
              <a:rPr lang="en-US" smtClean="0"/>
              <a:t>14</a:t>
            </a:fld>
            <a:endParaRPr lang="en-US"/>
          </a:p>
        </p:txBody>
      </p:sp>
    </p:spTree>
    <p:extLst>
      <p:ext uri="{BB962C8B-B14F-4D97-AF65-F5344CB8AC3E}">
        <p14:creationId xmlns:p14="http://schemas.microsoft.com/office/powerpoint/2010/main" val="3566680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Consider the four firms listed in the</a:t>
            </a:r>
            <a:r>
              <a:rPr lang="en-US" altLang="en-US" baseline="0" dirty="0"/>
              <a:t> t</a:t>
            </a:r>
            <a:r>
              <a:rPr lang="en-US" altLang="en-US" dirty="0"/>
              <a:t>able are in goods production (Toyota and 3M), and two are in services. </a:t>
            </a:r>
          </a:p>
          <a:p>
            <a:r>
              <a:rPr lang="en-US" altLang="en-US" dirty="0"/>
              <a:t>These companies have contrasting business strategies and, as we shall see, they have chosen different operations capabilities. </a:t>
            </a:r>
          </a:p>
          <a:p>
            <a:r>
              <a:rPr lang="en-US" altLang="en-US" dirty="0"/>
              <a:t>All four firms have been successful, but they’ve taken quite different operations paths to get there. </a:t>
            </a:r>
          </a:p>
          <a:p>
            <a:r>
              <a:rPr lang="en-US" altLang="en-US" dirty="0"/>
              <a:t>Each company has identified a business strategy that it uses for attracting customers in its industry.</a:t>
            </a:r>
          </a:p>
          <a:p>
            <a:endParaRPr lang="en-US" dirty="0"/>
          </a:p>
        </p:txBody>
      </p:sp>
      <p:sp>
        <p:nvSpPr>
          <p:cNvPr id="4" name="Slide Number Placeholder 3"/>
          <p:cNvSpPr>
            <a:spLocks noGrp="1"/>
          </p:cNvSpPr>
          <p:nvPr>
            <p:ph type="sldNum" sz="quarter" idx="10"/>
          </p:nvPr>
        </p:nvSpPr>
        <p:spPr/>
        <p:txBody>
          <a:bodyPr/>
          <a:lstStyle/>
          <a:p>
            <a:fld id="{B2590A94-0D66-4FC1-9634-62558868A15C}" type="slidenum">
              <a:rPr lang="en-US" smtClean="0"/>
              <a:t>15</a:t>
            </a:fld>
            <a:endParaRPr lang="en-US"/>
          </a:p>
        </p:txBody>
      </p:sp>
    </p:spTree>
    <p:extLst>
      <p:ext uri="{BB962C8B-B14F-4D97-AF65-F5344CB8AC3E}">
        <p14:creationId xmlns:p14="http://schemas.microsoft.com/office/powerpoint/2010/main" val="895604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Consider the four firms listed in the</a:t>
            </a:r>
            <a:r>
              <a:rPr lang="en-US" altLang="en-US" baseline="0" dirty="0"/>
              <a:t> t</a:t>
            </a:r>
            <a:r>
              <a:rPr lang="en-US" altLang="en-US" dirty="0"/>
              <a:t>able are in goods production (Toyota and 3M), and two are in services. </a:t>
            </a:r>
          </a:p>
          <a:p>
            <a:r>
              <a:rPr lang="en-US" altLang="en-US" dirty="0"/>
              <a:t>These companies have contrasting business strategies and, as we shall see, they have chosen different operations capabilities. </a:t>
            </a:r>
          </a:p>
          <a:p>
            <a:r>
              <a:rPr lang="en-US" altLang="en-US" dirty="0"/>
              <a:t>All four firms have been successful, but they’ve taken quite different operations paths to get there. </a:t>
            </a:r>
          </a:p>
          <a:p>
            <a:r>
              <a:rPr lang="en-US" altLang="en-US" dirty="0"/>
              <a:t>Each company has identified a business strategy that it uses for attracting customers in its industry.</a:t>
            </a:r>
          </a:p>
          <a:p>
            <a:endParaRPr lang="en-US" dirty="0"/>
          </a:p>
        </p:txBody>
      </p:sp>
      <p:sp>
        <p:nvSpPr>
          <p:cNvPr id="4" name="Slide Number Placeholder 3"/>
          <p:cNvSpPr>
            <a:spLocks noGrp="1"/>
          </p:cNvSpPr>
          <p:nvPr>
            <p:ph type="sldNum" sz="quarter" idx="10"/>
          </p:nvPr>
        </p:nvSpPr>
        <p:spPr/>
        <p:txBody>
          <a:bodyPr/>
          <a:lstStyle/>
          <a:p>
            <a:fld id="{B2590A94-0D66-4FC1-9634-62558868A15C}" type="slidenum">
              <a:rPr lang="en-US" smtClean="0"/>
              <a:t>16</a:t>
            </a:fld>
            <a:endParaRPr lang="en-US"/>
          </a:p>
        </p:txBody>
      </p:sp>
    </p:spTree>
    <p:extLst>
      <p:ext uri="{BB962C8B-B14F-4D97-AF65-F5344CB8AC3E}">
        <p14:creationId xmlns:p14="http://schemas.microsoft.com/office/powerpoint/2010/main" val="831484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54061"/>
              </a:buClr>
            </a:pPr>
            <a:r>
              <a:rPr lang="en-US" sz="1200" kern="1200" dirty="0">
                <a:solidFill>
                  <a:schemeClr val="tx1"/>
                </a:solidFill>
                <a:effectLst/>
                <a:latin typeface="+mn-lt"/>
                <a:ea typeface="+mn-ea"/>
                <a:cs typeface="+mn-cs"/>
              </a:rPr>
              <a:t>operations planning includes capacity planning, location planning, layout planning, quality planning, and methods planning.</a:t>
            </a:r>
          </a:p>
          <a:p>
            <a:pPr>
              <a:buClr>
                <a:srgbClr val="254061"/>
              </a:buClr>
            </a:pPr>
            <a:endParaRPr lang="en-US" altLang="en-US" b="1" dirty="0"/>
          </a:p>
          <a:p>
            <a:pPr>
              <a:buClr>
                <a:srgbClr val="254061"/>
              </a:buClr>
            </a:pPr>
            <a:r>
              <a:rPr lang="en-US" altLang="en-US" b="1" dirty="0"/>
              <a:t>Capacity Planning</a:t>
            </a:r>
          </a:p>
          <a:p>
            <a:pPr lvl="1"/>
            <a:r>
              <a:rPr lang="en-US" altLang="en-US" dirty="0"/>
              <a:t>determining the amount of a product that a company can produce under normal conditions</a:t>
            </a:r>
          </a:p>
          <a:p>
            <a:pPr>
              <a:buClr>
                <a:srgbClr val="254061"/>
              </a:buClr>
            </a:pPr>
            <a:r>
              <a:rPr lang="en-US" altLang="en-US" b="1" dirty="0"/>
              <a:t>Location Planning</a:t>
            </a:r>
          </a:p>
          <a:p>
            <a:pPr lvl="1"/>
            <a:r>
              <a:rPr lang="en-US" altLang="en-US" dirty="0"/>
              <a:t>determining where production will happen based on costs and flexibility</a:t>
            </a:r>
          </a:p>
          <a:p>
            <a:pPr>
              <a:buClr>
                <a:srgbClr val="254061"/>
              </a:buClr>
            </a:pPr>
            <a:r>
              <a:rPr lang="en-US" altLang="en-US" b="1" dirty="0"/>
              <a:t>Layout Planning</a:t>
            </a:r>
          </a:p>
          <a:p>
            <a:pPr lvl="1"/>
            <a:r>
              <a:rPr lang="en-US" altLang="en-US" dirty="0"/>
              <a:t>planning for the layout of machinery, equipment, and supplies</a:t>
            </a:r>
          </a:p>
          <a:p>
            <a:pPr>
              <a:buClr>
                <a:srgbClr val="254061"/>
              </a:buClr>
            </a:pPr>
            <a:r>
              <a:rPr lang="en-US" altLang="en-US" b="1" dirty="0"/>
              <a:t>Quality planning</a:t>
            </a:r>
          </a:p>
          <a:p>
            <a:pPr lvl="1"/>
            <a:r>
              <a:rPr lang="en-US" altLang="en-US" dirty="0"/>
              <a:t>deciding what constitutes a high-quality product and determining how to measure these quality characteristics</a:t>
            </a:r>
          </a:p>
          <a:p>
            <a:pPr>
              <a:buClr>
                <a:srgbClr val="254061"/>
              </a:buClr>
            </a:pPr>
            <a:r>
              <a:rPr lang="en-US" altLang="en-US" b="1" dirty="0"/>
              <a:t>Methods planning</a:t>
            </a:r>
          </a:p>
          <a:p>
            <a:pPr lvl="1"/>
            <a:r>
              <a:rPr lang="en-US" altLang="en-US" dirty="0"/>
              <a:t>managers must identify each production step and the specific methods for performing it</a:t>
            </a:r>
          </a:p>
          <a:p>
            <a:pPr lvl="1"/>
            <a:r>
              <a:rPr lang="en-US" altLang="en-US" dirty="0"/>
              <a:t>can reduce waste and inefficiency by examining procedures on a step-by-step basis</a:t>
            </a:r>
          </a:p>
          <a:p>
            <a:endParaRPr lang="en-US" dirty="0"/>
          </a:p>
        </p:txBody>
      </p:sp>
      <p:sp>
        <p:nvSpPr>
          <p:cNvPr id="4" name="Slide Number Placeholder 3"/>
          <p:cNvSpPr>
            <a:spLocks noGrp="1"/>
          </p:cNvSpPr>
          <p:nvPr>
            <p:ph type="sldNum" sz="quarter" idx="10"/>
          </p:nvPr>
        </p:nvSpPr>
        <p:spPr/>
        <p:txBody>
          <a:bodyPr/>
          <a:lstStyle/>
          <a:p>
            <a:fld id="{B2590A94-0D66-4FC1-9634-62558868A15C}" type="slidenum">
              <a:rPr lang="en-US" smtClean="0"/>
              <a:t>17</a:t>
            </a:fld>
            <a:endParaRPr lang="en-US"/>
          </a:p>
        </p:txBody>
      </p:sp>
    </p:spTree>
    <p:extLst>
      <p:ext uri="{BB962C8B-B14F-4D97-AF65-F5344CB8AC3E}">
        <p14:creationId xmlns:p14="http://schemas.microsoft.com/office/powerpoint/2010/main" val="3376260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Arial" charset="0"/>
              </a:rPr>
              <a:t>Let’s turn now to a discussion of production activities and resources that are considered in every business organization. Like all good managers, we start with planning. Managers from many departments contribute to decisions about operations. As Figure 7.4 shows, however, no matter how many decision makers are involved, the process is a logical sequence of decisions.</a:t>
            </a:r>
            <a:endParaRPr lang="en-US" dirty="0"/>
          </a:p>
          <a:p>
            <a:pPr>
              <a:defRPr/>
            </a:pPr>
            <a:endParaRPr lang="en-US" dirty="0"/>
          </a:p>
        </p:txBody>
      </p:sp>
      <p:sp>
        <p:nvSpPr>
          <p:cNvPr id="4" name="Slide Number Placeholder 3"/>
          <p:cNvSpPr>
            <a:spLocks noGrp="1"/>
          </p:cNvSpPr>
          <p:nvPr>
            <p:ph type="sldNum" sz="quarter" idx="10"/>
          </p:nvPr>
        </p:nvSpPr>
        <p:spPr/>
        <p:txBody>
          <a:bodyPr/>
          <a:lstStyle/>
          <a:p>
            <a:fld id="{B2590A94-0D66-4FC1-9634-62558868A15C}" type="slidenum">
              <a:rPr lang="en-US" smtClean="0"/>
              <a:t>18</a:t>
            </a:fld>
            <a:endParaRPr lang="en-US"/>
          </a:p>
        </p:txBody>
      </p:sp>
    </p:spTree>
    <p:extLst>
      <p:ext uri="{BB962C8B-B14F-4D97-AF65-F5344CB8AC3E}">
        <p14:creationId xmlns:p14="http://schemas.microsoft.com/office/powerpoint/2010/main" val="2556587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Arial" charset="0"/>
              </a:rPr>
              <a:t>In a process layout (also called custom-product layout), which is well suited to </a:t>
            </a:r>
            <a:r>
              <a:rPr lang="en-US" sz="1200" b="0" i="1" u="none" strike="noStrike" kern="1200" baseline="0">
                <a:solidFill>
                  <a:schemeClr val="tx1"/>
                </a:solidFill>
                <a:latin typeface="+mn-lt"/>
                <a:ea typeface="+mn-ea"/>
                <a:cs typeface="Arial" charset="0"/>
              </a:rPr>
              <a:t>make-to-order shops </a:t>
            </a:r>
            <a:r>
              <a:rPr lang="en-US" sz="1200" b="0" i="0" u="none" strike="noStrike" kern="1200" baseline="0">
                <a:solidFill>
                  <a:schemeClr val="tx1"/>
                </a:solidFill>
                <a:latin typeface="+mn-lt"/>
                <a:ea typeface="+mn-ea"/>
                <a:cs typeface="Arial" charset="0"/>
              </a:rPr>
              <a:t>(or </a:t>
            </a:r>
            <a:r>
              <a:rPr lang="en-US" sz="1200" b="0" i="1" u="none" strike="noStrike" kern="1200" baseline="0">
                <a:solidFill>
                  <a:schemeClr val="tx1"/>
                </a:solidFill>
                <a:latin typeface="+mn-lt"/>
                <a:ea typeface="+mn-ea"/>
                <a:cs typeface="Arial" charset="0"/>
              </a:rPr>
              <a:t>job shops</a:t>
            </a:r>
            <a:r>
              <a:rPr lang="en-US" sz="1200" b="0" i="0" u="none" strike="noStrike" kern="1200" baseline="0">
                <a:solidFill>
                  <a:schemeClr val="tx1"/>
                </a:solidFill>
                <a:latin typeface="+mn-lt"/>
                <a:ea typeface="+mn-ea"/>
                <a:cs typeface="Arial" charset="0"/>
              </a:rPr>
              <a:t>) specializing in custom work, equipment and people are grouped according to function. FedEx Office stores (formerly Kinko’s Copy Centers), for example, use custom-products layouts to accommodate a variety of custom jobs.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Arial" charset="0"/>
              </a:rPr>
              <a:t>A product layout (also called a same-steps layout or assembly line layout) is set up to provide one type of service or make one type of product in a fixed sequence of production steps. All units go through the same set of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19</a:t>
            </a:fld>
            <a:endParaRPr lang="en-US"/>
          </a:p>
        </p:txBody>
      </p:sp>
    </p:spTree>
    <p:extLst>
      <p:ext uri="{BB962C8B-B14F-4D97-AF65-F5344CB8AC3E}">
        <p14:creationId xmlns:p14="http://schemas.microsoft.com/office/powerpoint/2010/main" val="2260947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Arial" charset="0"/>
              </a:rPr>
              <a:t>Figure 7.5 shows the process layout of a service provider—a medical clinic. The path taken through the facility reflects the unique treatments for one patient’s visit.</a:t>
            </a:r>
            <a:endParaRPr lang="en-US" dirty="0"/>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20</a:t>
            </a:fld>
            <a:endParaRPr lang="en-US"/>
          </a:p>
        </p:txBody>
      </p:sp>
    </p:spTree>
    <p:extLst>
      <p:ext uri="{BB962C8B-B14F-4D97-AF65-F5344CB8AC3E}">
        <p14:creationId xmlns:p14="http://schemas.microsoft.com/office/powerpoint/2010/main" val="46785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2</a:t>
            </a:fld>
            <a:endParaRPr lang="en-US"/>
          </a:p>
        </p:txBody>
      </p:sp>
    </p:spTree>
    <p:extLst>
      <p:ext uri="{BB962C8B-B14F-4D97-AF65-F5344CB8AC3E}">
        <p14:creationId xmlns:p14="http://schemas.microsoft.com/office/powerpoint/2010/main" val="698366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22</a:t>
            </a:fld>
            <a:endParaRPr lang="en-US"/>
          </a:p>
        </p:txBody>
      </p:sp>
    </p:spTree>
    <p:extLst>
      <p:ext uri="{BB962C8B-B14F-4D97-AF65-F5344CB8AC3E}">
        <p14:creationId xmlns:p14="http://schemas.microsoft.com/office/powerpoint/2010/main" val="3681817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Arial" charset="0"/>
              </a:rPr>
              <a:t>Scheduling of operation occurs at different levels. First, a top-level master operations schedule shows which services or products will be produced and when, in upcoming time periods.</a:t>
            </a:r>
          </a:p>
          <a:p>
            <a:endParaRPr lang="en-US" sz="1200" b="0" i="0" u="none" strike="noStrike" kern="1200" baseline="0" dirty="0">
              <a:solidFill>
                <a:schemeClr val="tx1"/>
              </a:solidFill>
              <a:latin typeface="+mn-lt"/>
              <a:ea typeface="+mn-ea"/>
              <a:cs typeface="Arial" charset="0"/>
            </a:endParaRPr>
          </a:p>
          <a:p>
            <a:r>
              <a:rPr lang="en-US" sz="1200" b="0" i="0" u="none" strike="noStrike" kern="1200" baseline="0" dirty="0">
                <a:solidFill>
                  <a:schemeClr val="tx1"/>
                </a:solidFill>
                <a:latin typeface="+mn-lt"/>
                <a:ea typeface="+mn-ea"/>
                <a:cs typeface="Arial" charset="0"/>
              </a:rPr>
              <a:t>Although the master production schedule is the backbone for overall scheduling, additional information comes from detailed schedules, schedules showing daily work assignments with start and stop times for assigned jobs at each work station.</a:t>
            </a:r>
            <a:endParaRPr lang="en-US" dirty="0"/>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25</a:t>
            </a:fld>
            <a:endParaRPr lang="en-US"/>
          </a:p>
        </p:txBody>
      </p:sp>
    </p:spTree>
    <p:extLst>
      <p:ext uri="{BB962C8B-B14F-4D97-AF65-F5344CB8AC3E}">
        <p14:creationId xmlns:p14="http://schemas.microsoft.com/office/powerpoint/2010/main" val="3786281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 Gantt chart breaks down large projects into steps to be performed and specifies the time required to perform each one. </a:t>
            </a:r>
          </a:p>
          <a:p>
            <a:r>
              <a:rPr lang="en-US" altLang="en-US" dirty="0"/>
              <a:t>The project manager lists all activities needed to complete the work, estimates the time required for each step, </a:t>
            </a:r>
          </a:p>
          <a:p>
            <a:r>
              <a:rPr lang="en-US" altLang="en-US" dirty="0"/>
              <a:t>records the progress on the chart, and checks the progress against the time scale on the chart to keep the project moving on schedule.</a:t>
            </a:r>
          </a:p>
          <a:p>
            <a:endParaRPr lang="en-US" altLang="en-US" dirty="0"/>
          </a:p>
          <a:p>
            <a:r>
              <a:rPr lang="en-US" altLang="en-US" dirty="0"/>
              <a:t>Figure shows a Gantt chart for the renovation of a college classroom. It shows progress to date and schedules for remaining work. </a:t>
            </a:r>
          </a:p>
          <a:p>
            <a:r>
              <a:rPr lang="en-US" altLang="en-US" dirty="0"/>
              <a:t>It also shows that some steps can be performed at the same time (e.g., step D can be performed during the same time</a:t>
            </a:r>
          </a:p>
          <a:p>
            <a:r>
              <a:rPr lang="en-US" altLang="en-US" dirty="0"/>
              <a:t>as steps C and E), but others cannot (e.g., step A must be completed before any of the others can begin). </a:t>
            </a:r>
          </a:p>
          <a:p>
            <a:r>
              <a:rPr lang="en-US" altLang="en-US" dirty="0"/>
              <a:t>Step E is behind schedule; it should have been completed before the current date.</a:t>
            </a:r>
          </a:p>
          <a:p>
            <a:endParaRPr lang="en-US" dirty="0"/>
          </a:p>
        </p:txBody>
      </p:sp>
      <p:sp>
        <p:nvSpPr>
          <p:cNvPr id="4" name="Slide Number Placeholder 3"/>
          <p:cNvSpPr>
            <a:spLocks noGrp="1"/>
          </p:cNvSpPr>
          <p:nvPr>
            <p:ph type="sldNum" sz="quarter" idx="10"/>
          </p:nvPr>
        </p:nvSpPr>
        <p:spPr/>
        <p:txBody>
          <a:bodyPr/>
          <a:lstStyle/>
          <a:p>
            <a:fld id="{B2590A94-0D66-4FC1-9634-62558868A15C}" type="slidenum">
              <a:rPr lang="en-US" smtClean="0"/>
              <a:t>28</a:t>
            </a:fld>
            <a:endParaRPr lang="en-US"/>
          </a:p>
        </p:txBody>
      </p:sp>
    </p:spTree>
    <p:extLst>
      <p:ext uri="{BB962C8B-B14F-4D97-AF65-F5344CB8AC3E}">
        <p14:creationId xmlns:p14="http://schemas.microsoft.com/office/powerpoint/2010/main" val="2830078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Figure shows a PERT chart for renovating the college classroom. The project’s nine activities </a:t>
            </a:r>
          </a:p>
          <a:p>
            <a:r>
              <a:rPr lang="en-US" altLang="en-US" dirty="0"/>
              <a:t>and the times required to complete them are identified. Each activity is represented by an arrow. </a:t>
            </a:r>
          </a:p>
          <a:p>
            <a:r>
              <a:rPr lang="en-US" altLang="en-US" dirty="0"/>
              <a:t>The arrows are positioned to show the required sequence for performing the activities.</a:t>
            </a:r>
          </a:p>
          <a:p>
            <a:endParaRPr lang="en-US" dirty="0"/>
          </a:p>
          <a:p>
            <a:r>
              <a:rPr lang="en-US" altLang="en-US" dirty="0"/>
              <a:t>Figure 7.12 shows a PERT chart for renovating the college classroom. The project’s nine activities and the times required to complete them are identified. Each activity is represented by an arrow. The arrows are positioned to show the required sequence for performing the activities.</a:t>
            </a:r>
          </a:p>
          <a:p>
            <a:endParaRPr lang="en-US" dirty="0"/>
          </a:p>
          <a:p>
            <a:endParaRPr lang="en-US" dirty="0"/>
          </a:p>
        </p:txBody>
      </p:sp>
      <p:sp>
        <p:nvSpPr>
          <p:cNvPr id="4" name="Slide Number Placeholder 3"/>
          <p:cNvSpPr>
            <a:spLocks noGrp="1"/>
          </p:cNvSpPr>
          <p:nvPr>
            <p:ph type="sldNum" sz="quarter" idx="10"/>
          </p:nvPr>
        </p:nvSpPr>
        <p:spPr/>
        <p:txBody>
          <a:bodyPr/>
          <a:lstStyle/>
          <a:p>
            <a:fld id="{B2590A94-0D66-4FC1-9634-62558868A15C}" type="slidenum">
              <a:rPr lang="en-US" smtClean="0"/>
              <a:t>29</a:t>
            </a:fld>
            <a:endParaRPr lang="en-US"/>
          </a:p>
        </p:txBody>
      </p:sp>
    </p:spTree>
    <p:extLst>
      <p:ext uri="{BB962C8B-B14F-4D97-AF65-F5344CB8AC3E}">
        <p14:creationId xmlns:p14="http://schemas.microsoft.com/office/powerpoint/2010/main" val="832647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30</a:t>
            </a:fld>
            <a:endParaRPr lang="en-US"/>
          </a:p>
        </p:txBody>
      </p:sp>
    </p:spTree>
    <p:extLst>
      <p:ext uri="{BB962C8B-B14F-4D97-AF65-F5344CB8AC3E}">
        <p14:creationId xmlns:p14="http://schemas.microsoft.com/office/powerpoint/2010/main" val="450676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Arial" charset="0"/>
              </a:rPr>
              <a:t>Most of us have difficulty keeping track of personal items now and then—clothes, books, cell phones, and so on. Imagine keeping track of thousands, or even millions, of things at any one time. That’s the challenge in materials management, the process by which managers plan, organize, and control the flow of materials from sources of supply through distribution of finished goods. For manufacturing firms, typical materials costs make up 50 to 75 percent of total product costs.</a:t>
            </a:r>
            <a:endParaRPr lang="en-US" dirty="0"/>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31</a:t>
            </a:fld>
            <a:endParaRPr lang="en-US"/>
          </a:p>
        </p:txBody>
      </p:sp>
    </p:spTree>
    <p:extLst>
      <p:ext uri="{BB962C8B-B14F-4D97-AF65-F5344CB8AC3E}">
        <p14:creationId xmlns:p14="http://schemas.microsoft.com/office/powerpoint/2010/main" val="3883007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Arial" charset="0"/>
              </a:rPr>
              <a:t>Supplier selection is the process of finding and choosing suppliers of services and materials. This step includes evaluating potential suppliers, negotiating terms of service, and maintaining positive buyer–seller relationships.</a:t>
            </a:r>
          </a:p>
          <a:p>
            <a:endParaRPr lang="en-US" sz="1200" b="0" i="0" u="none" strike="noStrike" kern="1200" baseline="0" dirty="0">
              <a:solidFill>
                <a:schemeClr val="tx1"/>
              </a:solidFill>
              <a:latin typeface="+mn-lt"/>
              <a:ea typeface="+mn-ea"/>
              <a:cs typeface="Arial" charset="0"/>
            </a:endParaRPr>
          </a:p>
          <a:p>
            <a:r>
              <a:rPr lang="en-US" sz="1200" b="0" i="0" u="none" strike="noStrike" kern="1200" baseline="0" dirty="0">
                <a:solidFill>
                  <a:schemeClr val="tx1"/>
                </a:solidFill>
                <a:latin typeface="+mn-lt"/>
                <a:ea typeface="+mn-ea"/>
                <a:cs typeface="Arial" charset="0"/>
              </a:rPr>
              <a:t>Purchasing is the acquisition of all the raw materials and services that a company needs to produce its products. Most large firms have purchasing departments to buy proper services and materials in the amounts needed.</a:t>
            </a:r>
            <a:endParaRPr lang="en-US" dirty="0"/>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32</a:t>
            </a:fld>
            <a:endParaRPr lang="en-US"/>
          </a:p>
        </p:txBody>
      </p:sp>
    </p:spTree>
    <p:extLst>
      <p:ext uri="{BB962C8B-B14F-4D97-AF65-F5344CB8AC3E}">
        <p14:creationId xmlns:p14="http://schemas.microsoft.com/office/powerpoint/2010/main" val="2996676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Arial" charset="0"/>
              </a:rPr>
              <a:t>Inventory control includes the receiving, storing, handling, and counting of all raw materials, partly finished goods, and finished goods. It ensures that enough materials inventories are available to meet production schedules, while at the same time avoiding expensive excess inventories.</a:t>
            </a:r>
            <a:endParaRPr lang="en-US" dirty="0"/>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33</a:t>
            </a:fld>
            <a:endParaRPr lang="en-US"/>
          </a:p>
        </p:txBody>
      </p:sp>
    </p:spTree>
    <p:extLst>
      <p:ext uri="{BB962C8B-B14F-4D97-AF65-F5344CB8AC3E}">
        <p14:creationId xmlns:p14="http://schemas.microsoft.com/office/powerpoint/2010/main" val="2375144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Arial" charset="0"/>
              </a:rPr>
              <a:t>Managers must take timing into consideration when managing materials, as well. Pioneered by Toyota, lean production systems are designed for smooth production flows that avoid inefficiencies, eliminate unnecessary inventories, and continuously improve production processes.</a:t>
            </a:r>
          </a:p>
          <a:p>
            <a:endParaRPr lang="en-US" sz="1200" b="0" i="0" u="none" strike="noStrike" kern="1200" baseline="0" dirty="0">
              <a:solidFill>
                <a:schemeClr val="tx1"/>
              </a:solidFill>
              <a:latin typeface="+mn-lt"/>
              <a:ea typeface="+mn-ea"/>
              <a:cs typeface="Arial" charset="0"/>
            </a:endParaRPr>
          </a:p>
          <a:p>
            <a:r>
              <a:rPr lang="en-US" sz="1200" b="0" i="0" u="none" strike="noStrike" kern="1200" baseline="0" dirty="0">
                <a:solidFill>
                  <a:schemeClr val="tx1"/>
                </a:solidFill>
                <a:latin typeface="+mn-lt"/>
                <a:ea typeface="+mn-ea"/>
                <a:cs typeface="Arial" charset="0"/>
              </a:rPr>
              <a:t>Just-in-time (JIT) production, a type of lean system, brings together all needed materials at the precise moment they are required for each production stage, not before, thus creating fast and efficient responses to customer orders. All resources flow continuously—from arrival as raw materials to final assembly and shipment of finished products.</a:t>
            </a:r>
            <a:endParaRPr lang="en-US" dirty="0"/>
          </a:p>
          <a:p>
            <a:endParaRPr lang="en-US" dirty="0"/>
          </a:p>
          <a:p>
            <a:pPr fontAlgn="base"/>
            <a:r>
              <a:rPr lang="en-US" sz="1200" b="1" i="0" kern="1200" dirty="0">
                <a:solidFill>
                  <a:schemeClr val="tx1"/>
                </a:solidFill>
                <a:effectLst/>
                <a:latin typeface="+mn-lt"/>
                <a:ea typeface="+mn-ea"/>
                <a:cs typeface="+mn-cs"/>
              </a:rPr>
              <a:t>The Seven Wastes</a:t>
            </a:r>
          </a:p>
          <a:p>
            <a:pPr fontAlgn="base"/>
            <a:r>
              <a:rPr lang="en-US" sz="1200" b="0" i="0" kern="1200" dirty="0">
                <a:solidFill>
                  <a:schemeClr val="tx1"/>
                </a:solidFill>
                <a:effectLst/>
                <a:latin typeface="+mn-lt"/>
                <a:ea typeface="+mn-ea"/>
                <a:cs typeface="+mn-cs"/>
              </a:rPr>
              <a:t>In lean manufacturing there are generally considered to be seven types of waste.</a:t>
            </a:r>
          </a:p>
          <a:p>
            <a:pPr marL="228600" indent="-228600" fontAlgn="base">
              <a:buFont typeface="+mj-lt"/>
              <a:buAutoNum type="arabicPeriod"/>
            </a:pPr>
            <a:r>
              <a:rPr lang="en-US" sz="1200" b="0" i="0" kern="1200" dirty="0">
                <a:solidFill>
                  <a:schemeClr val="tx1"/>
                </a:solidFill>
                <a:effectLst/>
                <a:latin typeface="+mn-lt"/>
                <a:ea typeface="+mn-ea"/>
                <a:cs typeface="+mn-cs"/>
              </a:rPr>
              <a:t>Over-production against plan</a:t>
            </a:r>
          </a:p>
          <a:p>
            <a:pPr marL="228600" indent="-228600" fontAlgn="base">
              <a:buFont typeface="+mj-lt"/>
              <a:buAutoNum type="arabicPeriod"/>
            </a:pPr>
            <a:r>
              <a:rPr lang="en-US" sz="1200" b="0" i="0" kern="1200" dirty="0">
                <a:solidFill>
                  <a:schemeClr val="tx1"/>
                </a:solidFill>
                <a:effectLst/>
                <a:latin typeface="+mn-lt"/>
                <a:ea typeface="+mn-ea"/>
                <a:cs typeface="+mn-cs"/>
              </a:rPr>
              <a:t>Waiting time of operators and machines</a:t>
            </a:r>
          </a:p>
          <a:p>
            <a:pPr marL="228600" indent="-228600" fontAlgn="base">
              <a:buFont typeface="+mj-lt"/>
              <a:buAutoNum type="arabicPeriod"/>
            </a:pPr>
            <a:r>
              <a:rPr lang="en-US" sz="1200" b="0" i="0" kern="1200" dirty="0">
                <a:solidFill>
                  <a:schemeClr val="tx1"/>
                </a:solidFill>
                <a:effectLst/>
                <a:latin typeface="+mn-lt"/>
                <a:ea typeface="+mn-ea"/>
                <a:cs typeface="+mn-cs"/>
              </a:rPr>
              <a:t>Unnecessary transportation</a:t>
            </a:r>
          </a:p>
          <a:p>
            <a:pPr marL="228600" indent="-228600" fontAlgn="base">
              <a:buFont typeface="+mj-lt"/>
              <a:buAutoNum type="arabicPeriod"/>
            </a:pPr>
            <a:r>
              <a:rPr lang="en-US" sz="1200" b="0" i="0" kern="1200" dirty="0">
                <a:solidFill>
                  <a:schemeClr val="tx1"/>
                </a:solidFill>
                <a:effectLst/>
                <a:latin typeface="+mn-lt"/>
                <a:ea typeface="+mn-ea"/>
                <a:cs typeface="+mn-cs"/>
              </a:rPr>
              <a:t>Waste in the process itself</a:t>
            </a:r>
          </a:p>
          <a:p>
            <a:pPr marL="228600" indent="-228600" fontAlgn="base">
              <a:buFont typeface="+mj-lt"/>
              <a:buAutoNum type="arabicPeriod"/>
            </a:pPr>
            <a:r>
              <a:rPr lang="en-US" sz="1200" b="0" i="0" kern="1200" dirty="0">
                <a:solidFill>
                  <a:schemeClr val="tx1"/>
                </a:solidFill>
                <a:effectLst/>
                <a:latin typeface="+mn-lt"/>
                <a:ea typeface="+mn-ea"/>
                <a:cs typeface="+mn-cs"/>
              </a:rPr>
              <a:t>Excess stock of material and components</a:t>
            </a:r>
          </a:p>
          <a:p>
            <a:pPr marL="228600" indent="-228600" fontAlgn="base">
              <a:buFont typeface="+mj-lt"/>
              <a:buAutoNum type="arabicPeriod"/>
            </a:pPr>
            <a:r>
              <a:rPr lang="en-US" sz="1200" b="0" i="0" kern="1200" dirty="0">
                <a:solidFill>
                  <a:schemeClr val="tx1"/>
                </a:solidFill>
                <a:effectLst/>
                <a:latin typeface="+mn-lt"/>
                <a:ea typeface="+mn-ea"/>
                <a:cs typeface="+mn-cs"/>
              </a:rPr>
              <a:t>Non value-adding motion</a:t>
            </a:r>
          </a:p>
          <a:p>
            <a:pPr marL="228600" indent="-228600" fontAlgn="base">
              <a:buFont typeface="+mj-lt"/>
              <a:buAutoNum type="arabicPeriod"/>
            </a:pPr>
            <a:r>
              <a:rPr lang="en-US" sz="1200" b="0" i="0" kern="1200" dirty="0">
                <a:solidFill>
                  <a:schemeClr val="tx1"/>
                </a:solidFill>
                <a:effectLst/>
                <a:latin typeface="+mn-lt"/>
                <a:ea typeface="+mn-ea"/>
                <a:cs typeface="+mn-cs"/>
              </a:rPr>
              <a:t>Defects in quality</a:t>
            </a:r>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34</a:t>
            </a:fld>
            <a:endParaRPr lang="en-US"/>
          </a:p>
        </p:txBody>
      </p:sp>
    </p:spTree>
    <p:extLst>
      <p:ext uri="{BB962C8B-B14F-4D97-AF65-F5344CB8AC3E}">
        <p14:creationId xmlns:p14="http://schemas.microsoft.com/office/powerpoint/2010/main" val="4254028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Arial" charset="0"/>
              </a:rPr>
              <a:t>Quality control is taking action to ensure that operations produce goods or services that meet specific quality standards. Consider, for example, service operations in which customer satisfaction depends largely on the employees who provide the service. By monitoring services, managers and other employees can detect mistakes and make corrections.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35</a:t>
            </a:fld>
            <a:endParaRPr lang="en-US"/>
          </a:p>
        </p:txBody>
      </p:sp>
    </p:spTree>
    <p:extLst>
      <p:ext uri="{BB962C8B-B14F-4D97-AF65-F5344CB8AC3E}">
        <p14:creationId xmlns:p14="http://schemas.microsoft.com/office/powerpoint/2010/main" val="345461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goods </a:t>
            </a:r>
            <a:r>
              <a:rPr lang="en-US" sz="1200" kern="1200" dirty="0">
                <a:solidFill>
                  <a:schemeClr val="tx1"/>
                </a:solidFill>
                <a:effectLst/>
                <a:latin typeface="+mn-lt"/>
                <a:ea typeface="+mn-ea"/>
                <a:cs typeface="+mn-cs"/>
              </a:rPr>
              <a:t>are </a:t>
            </a:r>
            <a:r>
              <a:rPr lang="en-US" sz="1200" i="1" kern="1200" dirty="0">
                <a:solidFill>
                  <a:schemeClr val="tx1"/>
                </a:solidFill>
                <a:effectLst/>
                <a:latin typeface="+mn-lt"/>
                <a:ea typeface="+mn-ea"/>
                <a:cs typeface="+mn-cs"/>
              </a:rPr>
              <a:t>produced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services </a:t>
            </a:r>
            <a:r>
              <a:rPr lang="en-US" sz="1200" kern="1200" dirty="0">
                <a:solidFill>
                  <a:schemeClr val="tx1"/>
                </a:solidFill>
                <a:effectLst/>
                <a:latin typeface="+mn-lt"/>
                <a:ea typeface="+mn-ea"/>
                <a:cs typeface="+mn-cs"/>
              </a:rPr>
              <a:t>are </a:t>
            </a:r>
            <a:r>
              <a:rPr lang="en-US" sz="1200" i="1" kern="1200" dirty="0">
                <a:solidFill>
                  <a:schemeClr val="tx1"/>
                </a:solidFill>
                <a:effectLst/>
                <a:latin typeface="+mn-lt"/>
                <a:ea typeface="+mn-ea"/>
                <a:cs typeface="+mn-cs"/>
              </a:rPr>
              <a:t>performed. </a:t>
            </a:r>
            <a:endParaRPr lang="en-US" dirty="0"/>
          </a:p>
        </p:txBody>
      </p:sp>
      <p:sp>
        <p:nvSpPr>
          <p:cNvPr id="4" name="Slide Number Placeholder 3"/>
          <p:cNvSpPr>
            <a:spLocks noGrp="1"/>
          </p:cNvSpPr>
          <p:nvPr>
            <p:ph type="sldNum" sz="quarter" idx="10"/>
          </p:nvPr>
        </p:nvSpPr>
        <p:spPr/>
        <p:txBody>
          <a:bodyPr/>
          <a:lstStyle/>
          <a:p>
            <a:fld id="{B2590A94-0D66-4FC1-9634-62558868A15C}" type="slidenum">
              <a:rPr lang="en-US" smtClean="0"/>
              <a:t>4</a:t>
            </a:fld>
            <a:endParaRPr lang="en-US"/>
          </a:p>
        </p:txBody>
      </p:sp>
    </p:spTree>
    <p:extLst>
      <p:ext uri="{BB962C8B-B14F-4D97-AF65-F5344CB8AC3E}">
        <p14:creationId xmlns:p14="http://schemas.microsoft.com/office/powerpoint/2010/main" val="1748542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Arial" charset="0"/>
              </a:rPr>
              <a:t>It’s no secret that </a:t>
            </a:r>
            <a:r>
              <a:rPr lang="en-US" sz="1200" b="0" i="1" u="none" strike="noStrike" kern="1200" baseline="0" dirty="0">
                <a:solidFill>
                  <a:schemeClr val="tx1"/>
                </a:solidFill>
                <a:latin typeface="+mn-lt"/>
                <a:ea typeface="+mn-ea"/>
                <a:cs typeface="Arial" charset="0"/>
              </a:rPr>
              <a:t>quality </a:t>
            </a:r>
            <a:r>
              <a:rPr lang="en-US" sz="1200" b="0" i="0" u="none" strike="noStrike" kern="1200" baseline="0" dirty="0">
                <a:solidFill>
                  <a:schemeClr val="tx1"/>
                </a:solidFill>
                <a:latin typeface="+mn-lt"/>
                <a:ea typeface="+mn-ea"/>
                <a:cs typeface="Arial" charset="0"/>
              </a:rPr>
              <a:t>and </a:t>
            </a:r>
            <a:r>
              <a:rPr lang="en-US" sz="1200" b="0" i="1" u="none" strike="noStrike" kern="1200" baseline="0" dirty="0">
                <a:solidFill>
                  <a:schemeClr val="tx1"/>
                </a:solidFill>
                <a:latin typeface="+mn-lt"/>
                <a:ea typeface="+mn-ea"/>
                <a:cs typeface="Arial" charset="0"/>
              </a:rPr>
              <a:t>productivity </a:t>
            </a:r>
            <a:r>
              <a:rPr lang="en-US" sz="1200" b="0" i="0" u="none" strike="noStrike" kern="1200" baseline="0" dirty="0">
                <a:solidFill>
                  <a:schemeClr val="tx1"/>
                </a:solidFill>
                <a:latin typeface="+mn-lt"/>
                <a:ea typeface="+mn-ea"/>
                <a:cs typeface="Arial" charset="0"/>
              </a:rPr>
              <a:t>are watchwords in today’s competitive environment. Companies are not only measuring productivity and insisting on improvements; they also are requiring that quality brings greater satisfaction to customers, improves sales, and boosts profits.</a:t>
            </a:r>
          </a:p>
          <a:p>
            <a:endParaRPr lang="en-US" sz="1200" b="0" i="0" u="none" strike="noStrike" kern="1200" baseline="0" dirty="0">
              <a:solidFill>
                <a:schemeClr val="tx1"/>
              </a:solidFill>
              <a:latin typeface="+mn-lt"/>
              <a:ea typeface="+mn-ea"/>
              <a:cs typeface="Arial" charset="0"/>
            </a:endParaRPr>
          </a:p>
          <a:p>
            <a:r>
              <a:rPr lang="en-US" sz="1200" b="0" i="0" u="none" strike="noStrike" kern="1200" baseline="0" dirty="0">
                <a:solidFill>
                  <a:schemeClr val="tx1"/>
                </a:solidFill>
                <a:latin typeface="+mn-lt"/>
                <a:ea typeface="+mn-ea"/>
                <a:cs typeface="Arial" charset="0"/>
              </a:rPr>
              <a:t>Productivity is a measure of economic performance: It compares how much we produce with the resources we use to produce it. The formula is fairly simple. The more services and goods we can produce while using fewer resources, the more productivity grows and the more everyone—the economy, businesses, and workers— benefits.</a:t>
            </a:r>
            <a:endParaRPr lang="en-US" dirty="0"/>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36</a:t>
            </a:fld>
            <a:endParaRPr lang="en-US"/>
          </a:p>
        </p:txBody>
      </p:sp>
    </p:spTree>
    <p:extLst>
      <p:ext uri="{BB962C8B-B14F-4D97-AF65-F5344CB8AC3E}">
        <p14:creationId xmlns:p14="http://schemas.microsoft.com/office/powerpoint/2010/main" val="2439172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Arial" charset="0"/>
              </a:rPr>
              <a:t>Total quality management (TQM) includes all the activities necessary for getting high-quality goods and services into the marketplace. TQM begins with leadership and a desire for continuously improving both processes and products. It must consider all aspects of a business, including customers, suppliers, and employees. To marshal the interests of all these stakeholders, TQM first evaluates the costs of poor quality. TQM then identifies the sources causing unsatisfactory quality, assigns responsibility for corrections, and ensures that those who are responsible take steps for improving quality.</a:t>
            </a:r>
          </a:p>
          <a:p>
            <a:endParaRPr lang="en-US" sz="1200" b="0" i="0" u="none" strike="noStrike" kern="1200" baseline="0" dirty="0">
              <a:solidFill>
                <a:schemeClr val="tx1"/>
              </a:solidFill>
              <a:latin typeface="+mn-lt"/>
              <a:ea typeface="+mn-ea"/>
              <a:cs typeface="Arial" charset="0"/>
            </a:endParaRPr>
          </a:p>
          <a:p>
            <a:r>
              <a:rPr lang="en-US" sz="1200" b="0" i="0" u="none" strike="noStrike" kern="1200" baseline="0" dirty="0">
                <a:solidFill>
                  <a:schemeClr val="tx1"/>
                </a:solidFill>
                <a:latin typeface="+mn-lt"/>
                <a:ea typeface="+mn-ea"/>
                <a:cs typeface="Arial" charset="0"/>
              </a:rPr>
              <a:t>The backbone of TQM, however, and its biggest challenge, is motivating all employees and the company’s suppliers to achieve quality goals. Leaders of the quality movement use various methods and resources to foster a quality focus, such as training, verbal encouragement, teamwork, and tying compensation to work quality. When those efforts succeed, employees and suppliers will ultimately accept quality ownership, the idea that quality belongs to each person who creates it while performing a job.</a:t>
            </a:r>
            <a:endParaRPr lang="en-US" dirty="0"/>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37</a:t>
            </a:fld>
            <a:endParaRPr lang="en-US"/>
          </a:p>
        </p:txBody>
      </p:sp>
    </p:spTree>
    <p:extLst>
      <p:ext uri="{BB962C8B-B14F-4D97-AF65-F5344CB8AC3E}">
        <p14:creationId xmlns:p14="http://schemas.microsoft.com/office/powerpoint/2010/main" val="1703745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Arial" charset="0"/>
              </a:rPr>
              <a:t>Hundreds of tools have proven useful for quality improvement, ranging from statistical analysis of product data, to satisfaction surveys of customers, to competitive product analysis, a process by which a company analyzes a competitor’s products to identify desirable improvements.</a:t>
            </a:r>
          </a:p>
          <a:p>
            <a:endParaRPr lang="en-US" sz="1200" b="0" i="0" u="none" strike="noStrike" kern="1200" baseline="0" dirty="0">
              <a:solidFill>
                <a:schemeClr val="tx1"/>
              </a:solidFill>
              <a:latin typeface="+mn-lt"/>
              <a:ea typeface="+mn-ea"/>
              <a:cs typeface="Arial" charset="0"/>
            </a:endParaRPr>
          </a:p>
          <a:p>
            <a:r>
              <a:rPr lang="en-US" sz="1200" b="0" i="0" u="none" strike="noStrike" kern="1200" baseline="0" dirty="0">
                <a:solidFill>
                  <a:schemeClr val="tx1"/>
                </a:solidFill>
                <a:latin typeface="+mn-lt"/>
                <a:ea typeface="+mn-ea"/>
                <a:cs typeface="Arial" charset="0"/>
              </a:rPr>
              <a:t>Value-added analysis refers to the evaluation of all work activities, materials flows, and paperwork to determine the value that they add for customers. It often reveals wasteful or unnecessary activities that can be eliminated without jeopardizing customer service.</a:t>
            </a:r>
          </a:p>
          <a:p>
            <a:endParaRPr lang="en-US" sz="1200" b="0" i="0" u="none" strike="noStrike" kern="1200" baseline="0" dirty="0">
              <a:solidFill>
                <a:schemeClr val="tx1"/>
              </a:solidFill>
              <a:latin typeface="+mn-lt"/>
              <a:ea typeface="+mn-ea"/>
              <a:cs typeface="Arial" charset="0"/>
            </a:endParaRPr>
          </a:p>
          <a:p>
            <a:r>
              <a:rPr lang="en-US" sz="1200" b="0" i="0" u="none" strike="noStrike" kern="1200" baseline="0" dirty="0">
                <a:solidFill>
                  <a:schemeClr val="tx1"/>
                </a:solidFill>
                <a:latin typeface="+mn-lt"/>
                <a:ea typeface="+mn-ea"/>
                <a:cs typeface="Arial" charset="0"/>
              </a:rPr>
              <a:t>Companies throughout the world have adopted quality improvement teams, which are patterned after the successful Japanese concept of </a:t>
            </a:r>
            <a:r>
              <a:rPr lang="en-US" sz="1200" b="0" i="1" u="none" strike="noStrike" kern="1200" baseline="0" dirty="0">
                <a:solidFill>
                  <a:schemeClr val="tx1"/>
                </a:solidFill>
                <a:latin typeface="+mn-lt"/>
                <a:ea typeface="+mn-ea"/>
                <a:cs typeface="Arial" charset="0"/>
              </a:rPr>
              <a:t>quality circles</a:t>
            </a:r>
            <a:r>
              <a:rPr lang="en-US" sz="1200" b="0" i="0" u="none" strike="noStrike" kern="1200" baseline="0" dirty="0">
                <a:solidFill>
                  <a:schemeClr val="tx1"/>
                </a:solidFill>
                <a:latin typeface="+mn-lt"/>
                <a:ea typeface="+mn-ea"/>
                <a:cs typeface="Arial" charset="0"/>
              </a:rPr>
              <a:t>, collaborative groups of employees from various work areas who meet regularly to define, analyze, and solve common production problems. The teams’ goal is to improve both their own work methods and the products they make. Quality improvement teams organize their own work, select leaders, and address problems in the workplace.</a:t>
            </a:r>
          </a:p>
          <a:p>
            <a:endParaRPr lang="en-US" sz="1200" b="0" i="0" u="none" strike="noStrike" kern="1200" baseline="0" dirty="0">
              <a:solidFill>
                <a:schemeClr val="tx1"/>
              </a:solidFill>
              <a:latin typeface="+mn-lt"/>
              <a:ea typeface="+mn-ea"/>
              <a:cs typeface="Arial"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38</a:t>
            </a:fld>
            <a:endParaRPr lang="en-US"/>
          </a:p>
        </p:txBody>
      </p:sp>
    </p:spTree>
    <p:extLst>
      <p:ext uri="{BB962C8B-B14F-4D97-AF65-F5344CB8AC3E}">
        <p14:creationId xmlns:p14="http://schemas.microsoft.com/office/powerpoint/2010/main" val="3936077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Arial" charset="0"/>
            </a:endParaRPr>
          </a:p>
          <a:p>
            <a:r>
              <a:rPr lang="en-US" sz="1200" b="1" i="0" u="none" strike="noStrike" kern="1200" baseline="0" dirty="0">
                <a:solidFill>
                  <a:schemeClr val="tx1"/>
                </a:solidFill>
                <a:latin typeface="+mn-lt"/>
                <a:ea typeface="+mn-ea"/>
                <a:cs typeface="Arial" charset="0"/>
              </a:rPr>
              <a:t>ISO 9000 </a:t>
            </a:r>
            <a:r>
              <a:rPr lang="en-US" sz="1200" b="0" i="0" u="none" strike="noStrike" kern="1200" baseline="0" dirty="0">
                <a:solidFill>
                  <a:schemeClr val="tx1"/>
                </a:solidFill>
                <a:latin typeface="+mn-lt"/>
                <a:ea typeface="+mn-ea"/>
                <a:cs typeface="Arial" charset="0"/>
              </a:rPr>
              <a:t>ISO 9000 is a certification program attesting that a factory, a laboratory, or an office has met the rigorous quality management requirements set by the International Organization for Standardization (ISO). Today, more than 160 countries have adopted ISO 9000 as a national standard. Nearly 1 million certificates have been issued to organizations worldwide meeting the ISO standards.</a:t>
            </a:r>
            <a:endParaRPr lang="en-US" dirty="0"/>
          </a:p>
          <a:p>
            <a:endParaRPr lang="en-US" sz="1200" b="0" i="0" u="none" strike="noStrike" kern="1200" baseline="0" dirty="0">
              <a:solidFill>
                <a:schemeClr val="tx1"/>
              </a:solidFill>
              <a:latin typeface="+mn-lt"/>
              <a:ea typeface="+mn-ea"/>
              <a:cs typeface="Arial" charset="0"/>
            </a:endParaRPr>
          </a:p>
          <a:p>
            <a:r>
              <a:rPr lang="en-US" sz="1200" b="0" i="0" u="none" strike="noStrike" kern="1200" baseline="0" dirty="0">
                <a:solidFill>
                  <a:schemeClr val="tx1"/>
                </a:solidFill>
                <a:latin typeface="+mn-lt"/>
                <a:ea typeface="+mn-ea"/>
                <a:cs typeface="Arial" charset="0"/>
              </a:rPr>
              <a:t>The ISO 14000 program certifies improvements in environmental performance by requiring a firm to develop an </a:t>
            </a:r>
            <a:r>
              <a:rPr lang="en-US" sz="1200" b="0" i="1" u="none" strike="noStrike" kern="1200" baseline="0" dirty="0">
                <a:solidFill>
                  <a:schemeClr val="tx1"/>
                </a:solidFill>
                <a:latin typeface="+mn-lt"/>
                <a:ea typeface="+mn-ea"/>
                <a:cs typeface="Arial" charset="0"/>
              </a:rPr>
              <a:t>environmental management system</a:t>
            </a:r>
            <a:r>
              <a:rPr lang="en-US" sz="1200" b="0" i="0" u="none" strike="noStrike" kern="1200" baseline="0" dirty="0">
                <a:solidFill>
                  <a:schemeClr val="tx1"/>
                </a:solidFill>
                <a:latin typeface="+mn-lt"/>
                <a:ea typeface="+mn-ea"/>
                <a:cs typeface="Arial" charset="0"/>
              </a:rPr>
              <a:t>: a plan documenting how the company has acted to improve its performance in using resources (such as raw materials) and in managing pollution. A company must not only identify hazardous wastes that it expects to create, but it must also stipulate plans for treatment and disposal.</a:t>
            </a:r>
          </a:p>
          <a:p>
            <a:endParaRPr lang="en-US" sz="1200" b="0" i="0" u="none" strike="noStrike" kern="1200" baseline="0" dirty="0">
              <a:solidFill>
                <a:schemeClr val="tx1"/>
              </a:solidFill>
              <a:latin typeface="+mn-lt"/>
              <a:ea typeface="+mn-ea"/>
              <a:cs typeface="Arial" charset="0"/>
            </a:endParaRPr>
          </a:p>
          <a:p>
            <a:r>
              <a:rPr lang="en-US" sz="1200" b="0" i="0" u="none" strike="noStrike" kern="1200" baseline="0" dirty="0">
                <a:solidFill>
                  <a:schemeClr val="tx1"/>
                </a:solidFill>
                <a:latin typeface="+mn-lt"/>
                <a:ea typeface="+mn-ea"/>
                <a:cs typeface="Arial" charset="0"/>
              </a:rPr>
              <a:t>Business process reengineering focuses on improving a business process—rethinking each of its steps by starting from scratch. </a:t>
            </a:r>
            <a:r>
              <a:rPr lang="en-US" sz="1200" b="0" i="1" u="none" strike="noStrike" kern="1200" baseline="0" dirty="0">
                <a:solidFill>
                  <a:schemeClr val="tx1"/>
                </a:solidFill>
                <a:latin typeface="+mn-lt"/>
                <a:ea typeface="+mn-ea"/>
                <a:cs typeface="Arial" charset="0"/>
              </a:rPr>
              <a:t>Reengineering </a:t>
            </a:r>
            <a:r>
              <a:rPr lang="en-US" sz="1200" b="0" i="0" u="none" strike="noStrike" kern="1200" baseline="0" dirty="0">
                <a:solidFill>
                  <a:schemeClr val="tx1"/>
                </a:solidFill>
                <a:latin typeface="+mn-lt"/>
                <a:ea typeface="+mn-ea"/>
                <a:cs typeface="Arial" charset="0"/>
              </a:rPr>
              <a:t>is the fundamental rethinking and radical redesign of business processes to achieve dramatic improvements as measured by cost, quality, service, and speed.</a:t>
            </a:r>
            <a:endParaRPr lang="en-US" dirty="0"/>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39</a:t>
            </a:fld>
            <a:endParaRPr lang="en-US"/>
          </a:p>
        </p:txBody>
      </p:sp>
    </p:spTree>
    <p:extLst>
      <p:ext uri="{BB962C8B-B14F-4D97-AF65-F5344CB8AC3E}">
        <p14:creationId xmlns:p14="http://schemas.microsoft.com/office/powerpoint/2010/main" val="3795379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Arial" charset="0"/>
              </a:rPr>
              <a:t>The term </a:t>
            </a:r>
            <a:r>
              <a:rPr lang="en-US" sz="1200" b="0" i="1" u="none" strike="noStrike" kern="1200" baseline="0" dirty="0">
                <a:solidFill>
                  <a:schemeClr val="tx1"/>
                </a:solidFill>
                <a:latin typeface="+mn-lt"/>
                <a:ea typeface="+mn-ea"/>
                <a:cs typeface="Arial" charset="0"/>
              </a:rPr>
              <a:t>supply chain </a:t>
            </a:r>
            <a:r>
              <a:rPr lang="en-US" sz="1200" b="0" i="0" u="none" strike="noStrike" kern="1200" baseline="0" dirty="0">
                <a:solidFill>
                  <a:schemeClr val="tx1"/>
                </a:solidFill>
                <a:latin typeface="+mn-lt"/>
                <a:ea typeface="+mn-ea"/>
                <a:cs typeface="Arial" charset="0"/>
              </a:rPr>
              <a:t>refers to the group of companies and stream of activities that work together to create a product. A supply chain (or value chain) for any product is the flow of information, materials, and services that starts with raw-materials suppliers and continues adding value through other stages in the network of firms until the product reaches the end customer.</a:t>
            </a:r>
          </a:p>
          <a:p>
            <a:endParaRPr lang="en-US" sz="1200" b="0" i="0" u="none" strike="noStrike" kern="1200" baseline="0" dirty="0">
              <a:solidFill>
                <a:schemeClr val="tx1"/>
              </a:solidFill>
              <a:latin typeface="+mn-lt"/>
              <a:ea typeface="+mn-ea"/>
              <a:cs typeface="Arial" charset="0"/>
            </a:endParaRPr>
          </a:p>
          <a:p>
            <a:r>
              <a:rPr lang="en-US" sz="1200" b="0" i="0" u="none" strike="noStrike" kern="1200" baseline="0" dirty="0">
                <a:solidFill>
                  <a:schemeClr val="tx1"/>
                </a:solidFill>
                <a:latin typeface="+mn-lt"/>
                <a:ea typeface="+mn-ea"/>
                <a:cs typeface="Arial" charset="0"/>
              </a:rPr>
              <a:t>Supply chain management (SCM) looks at the chain as a whole to improve the overall flow through a system composed of companies working together. Because customers ultimately get better value, supply chain management gains competitive advantage for each of the chain’s members.</a:t>
            </a:r>
          </a:p>
          <a:p>
            <a:endParaRPr lang="en-US" sz="1200" b="0" i="0" u="none" strike="noStrike" kern="1200" baseline="0" dirty="0">
              <a:solidFill>
                <a:schemeClr val="tx1"/>
              </a:solidFill>
              <a:latin typeface="+mn-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Arial" charset="0"/>
              </a:rPr>
              <a:t>Figure 7.13 shows the chain of activities for supplying baked goods to consumers. Each stage adds value for the final customer.</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40</a:t>
            </a:fld>
            <a:endParaRPr lang="en-US"/>
          </a:p>
        </p:txBody>
      </p:sp>
    </p:spTree>
    <p:extLst>
      <p:ext uri="{BB962C8B-B14F-4D97-AF65-F5344CB8AC3E}">
        <p14:creationId xmlns:p14="http://schemas.microsoft.com/office/powerpoint/2010/main" val="238224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Arial" charset="0"/>
              </a:rPr>
              <a:t>Outsourcing is the strategy of paying suppliers and distributors to perform certain business processes or to provide needed materials or services. The decision to outsource expands supply chains. The movement of manufacturing and service operations from the United States to countries such as China, Mexico, and India has reduced U.S. employment in traditional jobs. It has also created new operations jobs for SCM.</a:t>
            </a:r>
            <a:endParaRPr lang="en-US" dirty="0"/>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41</a:t>
            </a:fld>
            <a:endParaRPr lang="en-US"/>
          </a:p>
        </p:txBody>
      </p:sp>
    </p:spTree>
    <p:extLst>
      <p:ext uri="{BB962C8B-B14F-4D97-AF65-F5344CB8AC3E}">
        <p14:creationId xmlns:p14="http://schemas.microsoft.com/office/powerpoint/2010/main" val="80935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Arial" charset="0"/>
              </a:rPr>
              <a:t>As you can see from Figure 7.1, employment has risen significantly in the service sector and has leveled off at just 11 to 12 percent in goods-producing industries for years 2003 through 2014. Much of this growth comes from e-commerce, business services, health care, amusement and recreation, and education. </a:t>
            </a:r>
            <a:r>
              <a:rPr lang="en-US" sz="1200" b="0" i="0" u="none" strike="noStrike" kern="1200" baseline="0">
                <a:solidFill>
                  <a:schemeClr val="tx1"/>
                </a:solidFill>
                <a:latin typeface="+mn-lt"/>
                <a:ea typeface="+mn-ea"/>
                <a:cs typeface="Arial" charset="0"/>
              </a:rPr>
              <a:t>By 2011, the service sector’s growth generated about 68 percent of private-sector national income. </a:t>
            </a:r>
            <a:endParaRPr lang="en-US"/>
          </a:p>
        </p:txBody>
      </p:sp>
      <p:sp>
        <p:nvSpPr>
          <p:cNvPr id="4" name="Slide Number Placeholder 3"/>
          <p:cNvSpPr>
            <a:spLocks noGrp="1"/>
          </p:cNvSpPr>
          <p:nvPr>
            <p:ph type="sldNum" sz="quarter" idx="5"/>
          </p:nvPr>
        </p:nvSpPr>
        <p:spPr/>
        <p:txBody>
          <a:bodyPr/>
          <a:lstStyle/>
          <a:p>
            <a:fld id="{B2590A94-0D66-4FC1-9634-62558868A15C}" type="slidenum">
              <a:rPr lang="en-US" smtClean="0"/>
              <a:t>5</a:t>
            </a:fld>
            <a:endParaRPr lang="en-US"/>
          </a:p>
        </p:txBody>
      </p:sp>
    </p:spTree>
    <p:extLst>
      <p:ext uri="{BB962C8B-B14F-4D97-AF65-F5344CB8AC3E}">
        <p14:creationId xmlns:p14="http://schemas.microsoft.com/office/powerpoint/2010/main" val="218587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Arial" charset="0"/>
              </a:rPr>
              <a:t>As Figure 7.2 shows, the service sector’s greater percentage of GDP has hovered above 65 percent in recent years. At the same time, the smaller 11 percent of the workforce in goods-producing jobs produced 32 percent of national income.</a:t>
            </a:r>
            <a:endParaRPr lang="en-US" dirty="0"/>
          </a:p>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6</a:t>
            </a:fld>
            <a:endParaRPr lang="en-US"/>
          </a:p>
        </p:txBody>
      </p:sp>
    </p:spTree>
    <p:extLst>
      <p:ext uri="{BB962C8B-B14F-4D97-AF65-F5344CB8AC3E}">
        <p14:creationId xmlns:p14="http://schemas.microsoft.com/office/powerpoint/2010/main" val="206603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Production makes products available: By converting raw materials and human skills into finished goods and services, </a:t>
            </a:r>
          </a:p>
          <a:p>
            <a:r>
              <a:rPr lang="en-US" altLang="en-US" dirty="0"/>
              <a:t>production creates </a:t>
            </a:r>
            <a:r>
              <a:rPr lang="en-US" altLang="en-US" i="1" dirty="0"/>
              <a:t>form utility</a:t>
            </a:r>
            <a:r>
              <a:rPr lang="en-US" altLang="en-US" dirty="0"/>
              <a:t>, as when Regal Cinemas combines building materials, theater seats, and projection equipment</a:t>
            </a:r>
          </a:p>
          <a:p>
            <a:r>
              <a:rPr lang="en-US" altLang="en-US" dirty="0"/>
              <a:t>to create entertainment.</a:t>
            </a:r>
          </a:p>
          <a:p>
            <a:r>
              <a:rPr lang="en-US" altLang="en-US" dirty="0"/>
              <a:t>• When a theater offers midday, afternoon, and evening shows seven days a week, it creates </a:t>
            </a:r>
            <a:r>
              <a:rPr lang="en-US" altLang="en-US" i="1" dirty="0"/>
              <a:t>time utility</a:t>
            </a:r>
            <a:r>
              <a:rPr lang="en-US" altLang="en-US" dirty="0"/>
              <a:t>; </a:t>
            </a:r>
          </a:p>
          <a:p>
            <a:pPr rtl="0"/>
            <a:r>
              <a:rPr lang="en-US" altLang="en-US" dirty="0"/>
              <a:t>that is, it adds customer value by making products available when consumers want them.</a:t>
            </a:r>
          </a:p>
          <a:p>
            <a:r>
              <a:rPr lang="en-US" altLang="en-US" dirty="0"/>
              <a:t>• When a theater offers a choice of 15 movies, all under one roof at a popular location, it creates </a:t>
            </a:r>
            <a:r>
              <a:rPr lang="en-US" altLang="en-US" i="1" dirty="0"/>
              <a:t>place utility</a:t>
            </a:r>
            <a:r>
              <a:rPr lang="en-US" altLang="en-US" dirty="0"/>
              <a:t>: </a:t>
            </a:r>
          </a:p>
          <a:p>
            <a:r>
              <a:rPr lang="en-US" altLang="en-US" dirty="0"/>
              <a:t>it makes products available where they are convenient for consumers.</a:t>
            </a:r>
          </a:p>
          <a:p>
            <a:endParaRPr lang="en-US" dirty="0"/>
          </a:p>
        </p:txBody>
      </p:sp>
      <p:sp>
        <p:nvSpPr>
          <p:cNvPr id="4" name="Slide Number Placeholder 3"/>
          <p:cNvSpPr>
            <a:spLocks noGrp="1"/>
          </p:cNvSpPr>
          <p:nvPr>
            <p:ph type="sldNum" sz="quarter" idx="10"/>
          </p:nvPr>
        </p:nvSpPr>
        <p:spPr/>
        <p:txBody>
          <a:bodyPr/>
          <a:lstStyle/>
          <a:p>
            <a:fld id="{B2590A94-0D66-4FC1-9634-62558868A15C}" type="slidenum">
              <a:rPr lang="en-US" smtClean="0"/>
              <a:t>7</a:t>
            </a:fld>
            <a:endParaRPr lang="en-US"/>
          </a:p>
        </p:txBody>
      </p:sp>
    </p:spTree>
    <p:extLst>
      <p:ext uri="{BB962C8B-B14F-4D97-AF65-F5344CB8AC3E}">
        <p14:creationId xmlns:p14="http://schemas.microsoft.com/office/powerpoint/2010/main" val="171531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90A94-0D66-4FC1-9634-62558868A15C}" type="slidenum">
              <a:rPr lang="en-US" smtClean="0"/>
              <a:t>8</a:t>
            </a:fld>
            <a:endParaRPr lang="en-US"/>
          </a:p>
        </p:txBody>
      </p:sp>
    </p:spTree>
    <p:extLst>
      <p:ext uri="{BB962C8B-B14F-4D97-AF65-F5344CB8AC3E}">
        <p14:creationId xmlns:p14="http://schemas.microsoft.com/office/powerpoint/2010/main" val="167337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the</a:t>
            </a:r>
            <a:r>
              <a:rPr lang="en-US" altLang="en-US" baseline="0" dirty="0"/>
              <a:t> f</a:t>
            </a:r>
            <a:r>
              <a:rPr lang="en-US" altLang="en-US" dirty="0"/>
              <a:t>igure shows, operations managers draw up plans to transform resources into products. </a:t>
            </a:r>
          </a:p>
          <a:p>
            <a:r>
              <a:rPr lang="en-US" altLang="en-US" dirty="0"/>
              <a:t>First, they bring together basic resources: knowledge, physical materials, information, equipment, the customer, and human skills. </a:t>
            </a:r>
          </a:p>
          <a:p>
            <a:r>
              <a:rPr lang="en-US" altLang="en-US" dirty="0"/>
              <a:t>Then they put them to effective use in a production facility. As demand for a product increases, they schedule and control work </a:t>
            </a:r>
          </a:p>
          <a:p>
            <a:r>
              <a:rPr lang="en-US" altLang="en-US" dirty="0"/>
              <a:t>to produce the required amount. Finally, they control costs, quality levels, inventory, and facilities and equipment.</a:t>
            </a:r>
          </a:p>
          <a:p>
            <a:endParaRPr lang="en-US" dirty="0"/>
          </a:p>
        </p:txBody>
      </p:sp>
      <p:sp>
        <p:nvSpPr>
          <p:cNvPr id="4" name="Slide Number Placeholder 3"/>
          <p:cNvSpPr>
            <a:spLocks noGrp="1"/>
          </p:cNvSpPr>
          <p:nvPr>
            <p:ph type="sldNum" sz="quarter" idx="10"/>
          </p:nvPr>
        </p:nvSpPr>
        <p:spPr/>
        <p:txBody>
          <a:bodyPr/>
          <a:lstStyle/>
          <a:p>
            <a:fld id="{B2590A94-0D66-4FC1-9634-62558868A15C}" type="slidenum">
              <a:rPr lang="en-US" smtClean="0"/>
              <a:t>9</a:t>
            </a:fld>
            <a:endParaRPr lang="en-US"/>
          </a:p>
        </p:txBody>
      </p:sp>
    </p:spTree>
    <p:extLst>
      <p:ext uri="{BB962C8B-B14F-4D97-AF65-F5344CB8AC3E}">
        <p14:creationId xmlns:p14="http://schemas.microsoft.com/office/powerpoint/2010/main" val="675567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Arial" charset="0"/>
              </a:rPr>
              <a:t>There are several obvious differences between service and manufacturing operations. Four aspects of service operations can make service production more complicated than simple goods production: (1) interacting with customers, (2) the intangible and </a:t>
            </a:r>
            <a:r>
              <a:rPr lang="en-US" sz="1200" b="0" i="0" u="none" strike="noStrike" kern="1200" baseline="0" dirty="0" err="1">
                <a:solidFill>
                  <a:schemeClr val="tx1"/>
                </a:solidFill>
                <a:latin typeface="+mn-lt"/>
                <a:ea typeface="+mn-ea"/>
                <a:cs typeface="Arial" charset="0"/>
              </a:rPr>
              <a:t>unstorable</a:t>
            </a:r>
            <a:r>
              <a:rPr lang="en-US" sz="1200" b="0" i="0" u="none" strike="noStrike" kern="1200" baseline="0" dirty="0">
                <a:solidFill>
                  <a:schemeClr val="tx1"/>
                </a:solidFill>
                <a:latin typeface="+mn-lt"/>
                <a:ea typeface="+mn-ea"/>
                <a:cs typeface="Arial" charset="0"/>
              </a:rPr>
              <a:t> nature of some services, (3) the customer’s presence in the process, and (4) service quality considerations.</a:t>
            </a:r>
            <a:endParaRPr lang="en-US" dirty="0"/>
          </a:p>
          <a:p>
            <a:endParaRPr lang="en-US" dirty="0"/>
          </a:p>
        </p:txBody>
      </p:sp>
      <p:sp>
        <p:nvSpPr>
          <p:cNvPr id="4" name="Slide Number Placeholder 3"/>
          <p:cNvSpPr>
            <a:spLocks noGrp="1"/>
          </p:cNvSpPr>
          <p:nvPr>
            <p:ph type="sldNum" sz="quarter" idx="10"/>
          </p:nvPr>
        </p:nvSpPr>
        <p:spPr/>
        <p:txBody>
          <a:bodyPr/>
          <a:lstStyle/>
          <a:p>
            <a:fld id="{B2590A94-0D66-4FC1-9634-62558868A15C}" type="slidenum">
              <a:rPr lang="en-US" smtClean="0"/>
              <a:t>10</a:t>
            </a:fld>
            <a:endParaRPr lang="en-US"/>
          </a:p>
        </p:txBody>
      </p:sp>
    </p:spTree>
    <p:extLst>
      <p:ext uri="{BB962C8B-B14F-4D97-AF65-F5344CB8AC3E}">
        <p14:creationId xmlns:p14="http://schemas.microsoft.com/office/powerpoint/2010/main" val="80025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0A76-D50C-41F2-8A6F-CA74958D2B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4CD106-E736-4499-8D73-D8888F3FF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65AB6B-E13F-4083-870D-11C3D397EA20}"/>
              </a:ext>
            </a:extLst>
          </p:cNvPr>
          <p:cNvSpPr>
            <a:spLocks noGrp="1"/>
          </p:cNvSpPr>
          <p:nvPr>
            <p:ph type="dt" sz="half" idx="10"/>
          </p:nvPr>
        </p:nvSpPr>
        <p:spPr/>
        <p:txBody>
          <a:bodyPr/>
          <a:lstStyle/>
          <a:p>
            <a:fld id="{B61BEF0D-F0BB-DE4B-95CE-6DB70DBA9567}" type="datetimeFigureOut">
              <a:rPr lang="en-US" smtClean="0">
                <a:solidFill>
                  <a:prstClr val="black">
                    <a:tint val="75000"/>
                  </a:prstClr>
                </a:solidFill>
              </a:rPr>
              <a:pPr/>
              <a:t>10/6/2021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CEB9F85-B713-453F-95E7-597B80A4E9C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39EB164-EFC7-4471-9B2C-FF944D588DA2}"/>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521528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27C4A-0925-471A-BA1B-6812B07933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9D7779-5702-4D9F-A91E-348546F045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3EDD0-3094-42DF-8D34-D5A83504B8D1}"/>
              </a:ext>
            </a:extLst>
          </p:cNvPr>
          <p:cNvSpPr>
            <a:spLocks noGrp="1"/>
          </p:cNvSpPr>
          <p:nvPr>
            <p:ph type="dt" sz="half" idx="10"/>
          </p:nvPr>
        </p:nvSpPr>
        <p:spPr/>
        <p:txBody>
          <a:bodyPr/>
          <a:lstStyle/>
          <a:p>
            <a:fld id="{55C6B4A9-1611-4792-9094-5F34BCA07E0B}" type="datetimeFigureOut">
              <a:rPr lang="en-US" smtClean="0">
                <a:solidFill>
                  <a:prstClr val="black">
                    <a:tint val="75000"/>
                  </a:prstClr>
                </a:solidFill>
              </a:rPr>
              <a:pPr/>
              <a:t>10/6/2021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06AFD7B3-C506-436E-A46C-59E7EAC0CB9F}"/>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12EDF40-EB81-434E-8FDE-124BBA9CAA8F}"/>
              </a:ext>
            </a:extLst>
          </p:cNvPr>
          <p:cNvSpPr>
            <a:spLocks noGrp="1"/>
          </p:cNvSpPr>
          <p:nvPr>
            <p:ph type="sldNum" sz="quarter" idx="12"/>
          </p:nvPr>
        </p:nvSpPr>
        <p:spPr>
          <a:xfrm>
            <a:off x="8610600" y="6356350"/>
            <a:ext cx="2743200" cy="365125"/>
          </a:xfrm>
          <a:prstGeom prst="rect">
            <a:avLst/>
          </a:prstGeom>
        </p:spPr>
        <p:txBody>
          <a:bodyPr/>
          <a:lstStyle/>
          <a:p>
            <a:fld id="{89333C77-0158-454C-844F-B7AB9BD7DAD4}"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49552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15D4CE-AFC0-4821-8CF0-76115DFEB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70A7B0-30DE-4BC2-BAC5-F3FD995C4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AF29E-EF8F-454C-B85A-BE50665BCC4D}"/>
              </a:ext>
            </a:extLst>
          </p:cNvPr>
          <p:cNvSpPr>
            <a:spLocks noGrp="1"/>
          </p:cNvSpPr>
          <p:nvPr>
            <p:ph type="dt" sz="half" idx="10"/>
          </p:nvPr>
        </p:nvSpPr>
        <p:spPr/>
        <p:txBody>
          <a:bodyPr/>
          <a:lstStyle/>
          <a:p>
            <a:fld id="{B61BEF0D-F0BB-DE4B-95CE-6DB70DBA9567}" type="datetimeFigureOut">
              <a:rPr lang="en-US" smtClean="0">
                <a:solidFill>
                  <a:prstClr val="black">
                    <a:tint val="75000"/>
                  </a:prstClr>
                </a:solidFill>
              </a:rPr>
              <a:pPr/>
              <a:t>10/6/2021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7F40060-674E-47FF-B89C-79EBFF855AC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AADADE9-9D88-4E1A-B9D5-9F6BDDF66D66}"/>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407984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231A-D811-4996-913F-B08F6612891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8C21D08-1294-4EE1-BFB1-AE0D2DE966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873C8-3677-4D5E-A3B7-CE16DB3107E8}"/>
              </a:ext>
            </a:extLst>
          </p:cNvPr>
          <p:cNvSpPr>
            <a:spLocks noGrp="1"/>
          </p:cNvSpPr>
          <p:nvPr>
            <p:ph type="dt" sz="half" idx="10"/>
          </p:nvPr>
        </p:nvSpPr>
        <p:spPr/>
        <p:txBody>
          <a:bodyPr/>
          <a:lstStyle/>
          <a:p>
            <a:fld id="{42A54C80-263E-416B-A8E0-580EDEADCBDC}" type="datetimeFigureOut">
              <a:rPr lang="en-US" smtClean="0">
                <a:solidFill>
                  <a:prstClr val="black">
                    <a:tint val="75000"/>
                  </a:prstClr>
                </a:solidFill>
              </a:rPr>
              <a:pPr/>
              <a:t>10/6/2021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A29F756-DABD-419E-96D1-1E357972CEB2}"/>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0354B63-609D-470F-ABB3-2D290C1AC572}"/>
              </a:ext>
            </a:extLst>
          </p:cNvPr>
          <p:cNvSpPr>
            <a:spLocks noGrp="1"/>
          </p:cNvSpPr>
          <p:nvPr>
            <p:ph type="sldNum" sz="quarter" idx="12"/>
          </p:nvPr>
        </p:nvSpPr>
        <p:spPr>
          <a:xfrm>
            <a:off x="8610600" y="6356350"/>
            <a:ext cx="2743200" cy="365125"/>
          </a:xfrm>
          <a:prstGeom prst="rect">
            <a:avLst/>
          </a:prstGeom>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213050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618C-B446-4FC8-BD0D-562F2D4DA9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A643F3-EAA5-49A5-A6EA-9C0F744897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23317C-3565-4E1D-81B7-88FBA55C04EF}"/>
              </a:ext>
            </a:extLst>
          </p:cNvPr>
          <p:cNvSpPr>
            <a:spLocks noGrp="1"/>
          </p:cNvSpPr>
          <p:nvPr>
            <p:ph type="dt" sz="half" idx="10"/>
          </p:nvPr>
        </p:nvSpPr>
        <p:spPr/>
        <p:txBody>
          <a:bodyPr/>
          <a:lstStyle/>
          <a:p>
            <a:fld id="{B61BEF0D-F0BB-DE4B-95CE-6DB70DBA9567}" type="datetimeFigureOut">
              <a:rPr lang="en-US" smtClean="0">
                <a:solidFill>
                  <a:prstClr val="black">
                    <a:tint val="75000"/>
                  </a:prstClr>
                </a:solidFill>
              </a:rPr>
              <a:pPr/>
              <a:t>10/6/2021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2B4AFDC-9662-40A4-9887-A2A67AA53708}"/>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699A71D-41EC-462C-AE17-096A082D376A}"/>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47064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4DED-9867-4E26-BDB3-FF2B070DC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50D231-E71E-4DF4-A369-1D7BD84BF4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949B67-469F-468D-92E6-3BADD795D1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5F66E0-98B5-4343-8CC2-BE77A92DFFB0}"/>
              </a:ext>
            </a:extLst>
          </p:cNvPr>
          <p:cNvSpPr>
            <a:spLocks noGrp="1"/>
          </p:cNvSpPr>
          <p:nvPr>
            <p:ph type="dt" sz="half" idx="10"/>
          </p:nvPr>
        </p:nvSpPr>
        <p:spPr/>
        <p:txBody>
          <a:bodyPr/>
          <a:lstStyle/>
          <a:p>
            <a:fld id="{42A54C80-263E-416B-A8E0-580EDEADCBDC}" type="datetimeFigureOut">
              <a:rPr lang="en-US" smtClean="0">
                <a:solidFill>
                  <a:prstClr val="black">
                    <a:tint val="75000"/>
                  </a:prstClr>
                </a:solidFill>
              </a:rPr>
              <a:pPr/>
              <a:t>10/6/2021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BDCF38CA-2011-47B1-8715-01722352BC8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B7756FA2-04CF-49B8-BEA9-D0E5F999759B}"/>
              </a:ext>
            </a:extLst>
          </p:cNvPr>
          <p:cNvSpPr>
            <a:spLocks noGrp="1"/>
          </p:cNvSpPr>
          <p:nvPr>
            <p:ph type="sldNum" sz="quarter" idx="12"/>
          </p:nvPr>
        </p:nvSpPr>
        <p:spPr>
          <a:xfrm>
            <a:off x="8610600" y="6356350"/>
            <a:ext cx="2743200" cy="365125"/>
          </a:xfrm>
          <a:prstGeom prst="rect">
            <a:avLst/>
          </a:prstGeom>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50348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C5A5-B96B-4112-A444-E6147F2B3D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6E7C82-BC9F-43D2-8B5B-5E74A99E53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07C79B-2F20-46CE-90BE-A287A6BEA9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7A1AC4-9F80-4EE4-A0EC-2D01BCA60B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7C85D-9F34-4F01-9BB6-1F0B15BAC9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400648-B52F-481B-81D0-07C47CCDD52F}"/>
              </a:ext>
            </a:extLst>
          </p:cNvPr>
          <p:cNvSpPr>
            <a:spLocks noGrp="1"/>
          </p:cNvSpPr>
          <p:nvPr>
            <p:ph type="dt" sz="half" idx="10"/>
          </p:nvPr>
        </p:nvSpPr>
        <p:spPr/>
        <p:txBody>
          <a:bodyPr/>
          <a:lstStyle/>
          <a:p>
            <a:fld id="{B61BEF0D-F0BB-DE4B-95CE-6DB70DBA9567}" type="datetimeFigureOut">
              <a:rPr lang="en-US" smtClean="0">
                <a:solidFill>
                  <a:prstClr val="black">
                    <a:tint val="75000"/>
                  </a:prstClr>
                </a:solidFill>
              </a:rPr>
              <a:pPr/>
              <a:t>10/6/2021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748F23CB-8692-4ADD-8FBA-A1CC90AF1AFD}"/>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4B3EAD93-A8F3-465B-B092-B96869DF2947}"/>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865301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376E-298E-47B9-82C7-ED16E3286C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43EAB2-351E-462C-B008-6506D66E1E36}"/>
              </a:ext>
            </a:extLst>
          </p:cNvPr>
          <p:cNvSpPr>
            <a:spLocks noGrp="1"/>
          </p:cNvSpPr>
          <p:nvPr>
            <p:ph type="dt" sz="half" idx="10"/>
          </p:nvPr>
        </p:nvSpPr>
        <p:spPr/>
        <p:txBody>
          <a:bodyPr/>
          <a:lstStyle/>
          <a:p>
            <a:fld id="{B61BEF0D-F0BB-DE4B-95CE-6DB70DBA9567}" type="datetimeFigureOut">
              <a:rPr lang="en-US" smtClean="0">
                <a:solidFill>
                  <a:prstClr val="black">
                    <a:tint val="75000"/>
                  </a:prstClr>
                </a:solidFill>
              </a:rPr>
              <a:pPr/>
              <a:t>10/6/2021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F0BE3C4E-0C90-4138-9D7E-48D9885E5C24}"/>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4C0AB985-F3F3-4601-A4A3-84C2F7FA92DC}"/>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81330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8C6393-11C2-419A-BECF-F5F1B8BE3BB6}"/>
              </a:ext>
            </a:extLst>
          </p:cNvPr>
          <p:cNvSpPr>
            <a:spLocks noGrp="1"/>
          </p:cNvSpPr>
          <p:nvPr>
            <p:ph type="dt" sz="half" idx="10"/>
          </p:nvPr>
        </p:nvSpPr>
        <p:spPr/>
        <p:txBody>
          <a:bodyPr/>
          <a:lstStyle/>
          <a:p>
            <a:fld id="{B61BEF0D-F0BB-DE4B-95CE-6DB70DBA9567}" type="datetimeFigureOut">
              <a:rPr lang="en-US" smtClean="0">
                <a:solidFill>
                  <a:prstClr val="black">
                    <a:tint val="75000"/>
                  </a:prstClr>
                </a:solidFill>
              </a:rPr>
              <a:pPr/>
              <a:t>10/6/2021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D7118FF-9373-4B34-9A87-AEEEFB1FE5BC}"/>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BABC918C-9417-4B7B-8D39-D2F48CDDDD05}"/>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84307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A889-6293-4167-9955-53B414520C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3FC4A9-687F-470E-AA12-3E9C1C3DD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C9130-2EF3-4031-BC7E-E83A1D890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1EA20C-229D-48FA-B6D7-D5B0460472FA}"/>
              </a:ext>
            </a:extLst>
          </p:cNvPr>
          <p:cNvSpPr>
            <a:spLocks noGrp="1"/>
          </p:cNvSpPr>
          <p:nvPr>
            <p:ph type="dt" sz="half" idx="10"/>
          </p:nvPr>
        </p:nvSpPr>
        <p:spPr/>
        <p:txBody>
          <a:bodyPr/>
          <a:lstStyle/>
          <a:p>
            <a:fld id="{42A54C80-263E-416B-A8E0-580EDEADCBDC}" type="datetimeFigureOut">
              <a:rPr lang="en-US" smtClean="0">
                <a:solidFill>
                  <a:prstClr val="black">
                    <a:tint val="75000"/>
                  </a:prstClr>
                </a:solidFill>
              </a:rPr>
              <a:pPr/>
              <a:t>10/6/2021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EDA6477E-2FD3-451F-B02D-2CF23B6EF474}"/>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ABE97490-27C1-4583-A8C8-347D8D36A248}"/>
              </a:ext>
            </a:extLst>
          </p:cNvPr>
          <p:cNvSpPr>
            <a:spLocks noGrp="1"/>
          </p:cNvSpPr>
          <p:nvPr>
            <p:ph type="sldNum" sz="quarter" idx="12"/>
          </p:nvPr>
        </p:nvSpPr>
        <p:spPr>
          <a:xfrm>
            <a:off x="8610600" y="6356350"/>
            <a:ext cx="2743200" cy="365125"/>
          </a:xfrm>
          <a:prstGeom prst="rect">
            <a:avLst/>
          </a:prstGeom>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67285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39EA-C866-4395-A664-FE95C2CC2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007D79-9747-4FDF-ABBF-6504F5D8C7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E7D88-4CF9-4687-B799-CABF0FB16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09356-F72C-4F21-8F63-381C1C575F15}"/>
              </a:ext>
            </a:extLst>
          </p:cNvPr>
          <p:cNvSpPr>
            <a:spLocks noGrp="1"/>
          </p:cNvSpPr>
          <p:nvPr>
            <p:ph type="dt" sz="half" idx="10"/>
          </p:nvPr>
        </p:nvSpPr>
        <p:spPr/>
        <p:txBody>
          <a:bodyPr/>
          <a:lstStyle/>
          <a:p>
            <a:fld id="{B61BEF0D-F0BB-DE4B-95CE-6DB70DBA9567}" type="datetimeFigureOut">
              <a:rPr lang="en-US" smtClean="0">
                <a:solidFill>
                  <a:prstClr val="black">
                    <a:tint val="75000"/>
                  </a:prstClr>
                </a:solidFill>
              </a:rPr>
              <a:pPr/>
              <a:t>10/6/2021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2D418659-81D4-4336-BFFB-339252F70287}"/>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172B2DD2-758D-4E33-A136-6AAA08A82438}"/>
              </a:ext>
            </a:extLst>
          </p:cNvPr>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29544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69B97A-9ADD-42FA-ADC6-421CB12EA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5FE34D-33B7-47AC-98AB-847F09B1F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AEE6AA-B503-43C5-A474-26F67A44D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10/6/2021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581BBD8-B640-4C06-BC8E-6281F29DB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9" name="Slide Number Placeholder 2">
            <a:extLst>
              <a:ext uri="{FF2B5EF4-FFF2-40B4-BE49-F238E27FC236}">
                <a16:creationId xmlns:a16="http://schemas.microsoft.com/office/drawing/2014/main" id="{0B9CC72A-BED0-40BC-8C63-3379D2A42C31}"/>
              </a:ext>
            </a:extLst>
          </p:cNvPr>
          <p:cNvSpPr txBox="1">
            <a:spLocks/>
          </p:cNvSpPr>
          <p:nvPr userDrawn="1"/>
        </p:nvSpPr>
        <p:spPr>
          <a:xfrm>
            <a:off x="9274001" y="642787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46B5351-9371-48AE-919F-638038D6872A}" type="slidenum">
              <a:rPr lang="en-US" sz="2400" smtClean="0">
                <a:solidFill>
                  <a:schemeClr val="bg1"/>
                </a:solidFill>
              </a:rPr>
              <a:pPr algn="r"/>
              <a:t>‹#›</a:t>
            </a:fld>
            <a:endParaRPr lang="en-US" sz="2400" dirty="0">
              <a:solidFill>
                <a:schemeClr val="bg1"/>
              </a:solidFill>
            </a:endParaRPr>
          </a:p>
        </p:txBody>
      </p:sp>
    </p:spTree>
    <p:extLst>
      <p:ext uri="{BB962C8B-B14F-4D97-AF65-F5344CB8AC3E}">
        <p14:creationId xmlns:p14="http://schemas.microsoft.com/office/powerpoint/2010/main" val="16132393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839" y="1144937"/>
            <a:ext cx="9281785" cy="622254"/>
          </a:xfrm>
        </p:spPr>
        <p:txBody>
          <a:bodyPr>
            <a:normAutofit fontScale="90000"/>
          </a:bodyPr>
          <a:lstStyle/>
          <a:p>
            <a:r>
              <a:rPr lang="en-US" sz="4400" b="1" dirty="0">
                <a:latin typeface="+mn-lt"/>
              </a:rPr>
              <a:t>Operations Management and Quality</a:t>
            </a:r>
          </a:p>
        </p:txBody>
      </p:sp>
      <p:sp>
        <p:nvSpPr>
          <p:cNvPr id="3" name="Subtitle 2"/>
          <p:cNvSpPr>
            <a:spLocks noGrp="1"/>
          </p:cNvSpPr>
          <p:nvPr>
            <p:ph type="subTitle" idx="1"/>
          </p:nvPr>
        </p:nvSpPr>
        <p:spPr>
          <a:xfrm>
            <a:off x="1188937" y="610688"/>
            <a:ext cx="3746733" cy="534249"/>
          </a:xfrm>
        </p:spPr>
        <p:txBody>
          <a:bodyPr>
            <a:normAutofit fontScale="92500" lnSpcReduction="10000"/>
          </a:bodyPr>
          <a:lstStyle/>
          <a:p>
            <a:r>
              <a:rPr lang="en-US" sz="3600" b="1" dirty="0">
                <a:solidFill>
                  <a:schemeClr val="accent1"/>
                </a:solidFill>
              </a:rPr>
              <a:t>Chapter Seven: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21" y="2680570"/>
            <a:ext cx="9776396" cy="3189548"/>
          </a:xfrm>
          <a:prstGeom prst="rect">
            <a:avLst/>
          </a:prstGeom>
        </p:spPr>
      </p:pic>
    </p:spTree>
    <p:extLst>
      <p:ext uri="{BB962C8B-B14F-4D97-AF65-F5344CB8AC3E}">
        <p14:creationId xmlns:p14="http://schemas.microsoft.com/office/powerpoint/2010/main" val="1840852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976" y="252390"/>
            <a:ext cx="10515600" cy="1325563"/>
          </a:xfrm>
        </p:spPr>
        <p:txBody>
          <a:bodyPr>
            <a:normAutofit/>
          </a:bodyPr>
          <a:lstStyle/>
          <a:p>
            <a:r>
              <a:rPr lang="en-US" sz="4000" dirty="0"/>
              <a:t>Differences between Service and Goods Manufacturing Operations</a:t>
            </a:r>
          </a:p>
        </p:txBody>
      </p:sp>
      <p:grpSp>
        <p:nvGrpSpPr>
          <p:cNvPr id="4" name="Group 3">
            <a:extLst>
              <a:ext uri="{FF2B5EF4-FFF2-40B4-BE49-F238E27FC236}">
                <a16:creationId xmlns:a16="http://schemas.microsoft.com/office/drawing/2014/main" id="{8C7456E9-4C14-4351-949F-42584F6CB5E7}"/>
              </a:ext>
            </a:extLst>
          </p:cNvPr>
          <p:cNvGrpSpPr/>
          <p:nvPr/>
        </p:nvGrpSpPr>
        <p:grpSpPr>
          <a:xfrm>
            <a:off x="1451976" y="2161366"/>
            <a:ext cx="8229600" cy="647595"/>
            <a:chOff x="0" y="851151"/>
            <a:chExt cx="8229600" cy="647595"/>
          </a:xfrm>
          <a:scene3d>
            <a:camera prst="orthographicFront"/>
            <a:lightRig rig="threePt" dir="t">
              <a:rot lat="0" lon="0" rev="7500000"/>
            </a:lightRig>
          </a:scene3d>
        </p:grpSpPr>
        <p:sp>
          <p:nvSpPr>
            <p:cNvPr id="5" name="Rounded Rectangle 3">
              <a:extLst>
                <a:ext uri="{FF2B5EF4-FFF2-40B4-BE49-F238E27FC236}">
                  <a16:creationId xmlns:a16="http://schemas.microsoft.com/office/drawing/2014/main" id="{8C4F8710-9811-47C4-A39B-CED4C1482D98}"/>
                </a:ext>
              </a:extLst>
            </p:cNvPr>
            <p:cNvSpPr/>
            <p:nvPr/>
          </p:nvSpPr>
          <p:spPr>
            <a:xfrm>
              <a:off x="0" y="851151"/>
              <a:ext cx="8229600" cy="647595"/>
            </a:xfrm>
            <a:prstGeom prst="roundRect">
              <a:avLst/>
            </a:prstGeom>
            <a:gradFill rotWithShape="1">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p>
        <p:sp>
          <p:nvSpPr>
            <p:cNvPr id="6" name="Rounded Rectangle 4">
              <a:extLst>
                <a:ext uri="{FF2B5EF4-FFF2-40B4-BE49-F238E27FC236}">
                  <a16:creationId xmlns:a16="http://schemas.microsoft.com/office/drawing/2014/main" id="{54CF7E18-57F1-407F-90B4-4EA1F69D720F}"/>
                </a:ext>
              </a:extLst>
            </p:cNvPr>
            <p:cNvSpPr/>
            <p:nvPr/>
          </p:nvSpPr>
          <p:spPr>
            <a:xfrm>
              <a:off x="31613" y="882764"/>
              <a:ext cx="8166374" cy="584369"/>
            </a:xfrm>
            <a:prstGeom prst="rect">
              <a:avLst/>
            </a:prstGeom>
            <a:noFill/>
            <a:ln>
              <a:noFill/>
            </a:ln>
            <a:effectLst/>
            <a:sp3d/>
          </p:spPr>
          <p:txBody>
            <a:bodyPr spcFirstLastPara="0" vert="horz" wrap="square" lIns="102870" tIns="102870" rIns="102870" bIns="102870" numCol="1" spcCol="1270" anchor="ctr" anchorCtr="0">
              <a:noAutofit/>
            </a:bodyPr>
            <a:lstStyle/>
            <a:p>
              <a:pPr marL="0" marR="0" lvl="0" indent="0" defTabSz="1200150" eaLnBrk="1" fontAlgn="auto" latinLnBrk="0" hangingPunct="1">
                <a:lnSpc>
                  <a:spcPct val="90000"/>
                </a:lnSpc>
                <a:spcBef>
                  <a:spcPts val="0"/>
                </a:spcBef>
                <a:spcAft>
                  <a:spcPct val="35000"/>
                </a:spcAft>
                <a:buClrTx/>
                <a:buSzTx/>
                <a:buFontTx/>
                <a:buNone/>
                <a:tabLst/>
                <a:defRPr/>
              </a:pPr>
              <a:r>
                <a:rPr kumimoji="0" lang="en-US" sz="27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Interacting with customers</a:t>
              </a:r>
            </a:p>
          </p:txBody>
        </p:sp>
      </p:grpSp>
      <p:grpSp>
        <p:nvGrpSpPr>
          <p:cNvPr id="7" name="Group 6">
            <a:extLst>
              <a:ext uri="{FF2B5EF4-FFF2-40B4-BE49-F238E27FC236}">
                <a16:creationId xmlns:a16="http://schemas.microsoft.com/office/drawing/2014/main" id="{A9673880-26D3-42D0-8F23-EA169F55CD7C}"/>
              </a:ext>
            </a:extLst>
          </p:cNvPr>
          <p:cNvGrpSpPr/>
          <p:nvPr/>
        </p:nvGrpSpPr>
        <p:grpSpPr>
          <a:xfrm>
            <a:off x="1451976" y="2871481"/>
            <a:ext cx="8229600" cy="647595"/>
            <a:chOff x="0" y="1576506"/>
            <a:chExt cx="8229600" cy="647595"/>
          </a:xfrm>
          <a:scene3d>
            <a:camera prst="orthographicFront"/>
            <a:lightRig rig="threePt" dir="t">
              <a:rot lat="0" lon="0" rev="7500000"/>
            </a:lightRig>
          </a:scene3d>
        </p:grpSpPr>
        <p:sp>
          <p:nvSpPr>
            <p:cNvPr id="8" name="Rounded Rectangle 6">
              <a:extLst>
                <a:ext uri="{FF2B5EF4-FFF2-40B4-BE49-F238E27FC236}">
                  <a16:creationId xmlns:a16="http://schemas.microsoft.com/office/drawing/2014/main" id="{D8D34843-1D19-4509-BAB8-CF1E3C779E38}"/>
                </a:ext>
              </a:extLst>
            </p:cNvPr>
            <p:cNvSpPr/>
            <p:nvPr/>
          </p:nvSpPr>
          <p:spPr>
            <a:xfrm>
              <a:off x="0" y="1576506"/>
              <a:ext cx="8229600" cy="647595"/>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p>
        <p:sp>
          <p:nvSpPr>
            <p:cNvPr id="9" name="Rounded Rectangle 6">
              <a:extLst>
                <a:ext uri="{FF2B5EF4-FFF2-40B4-BE49-F238E27FC236}">
                  <a16:creationId xmlns:a16="http://schemas.microsoft.com/office/drawing/2014/main" id="{3C755BD8-C559-470C-A806-80A2A2425DF0}"/>
                </a:ext>
              </a:extLst>
            </p:cNvPr>
            <p:cNvSpPr/>
            <p:nvPr/>
          </p:nvSpPr>
          <p:spPr>
            <a:xfrm>
              <a:off x="31613" y="1608119"/>
              <a:ext cx="8166374" cy="584369"/>
            </a:xfrm>
            <a:prstGeom prst="rect">
              <a:avLst/>
            </a:prstGeom>
            <a:noFill/>
            <a:ln>
              <a:noFill/>
            </a:ln>
            <a:effectLst/>
            <a:sp3d/>
          </p:spPr>
          <p:txBody>
            <a:bodyPr spcFirstLastPara="0" vert="horz" wrap="square" lIns="102870" tIns="102870" rIns="102870" bIns="102870" numCol="1" spcCol="1270" anchor="ctr" anchorCtr="0">
              <a:noAutofit/>
            </a:bodyPr>
            <a:lstStyle/>
            <a:p>
              <a:pPr marL="0" marR="0" lvl="0" indent="0" defTabSz="1200150" eaLnBrk="1" fontAlgn="auto" latinLnBrk="0" hangingPunct="1">
                <a:lnSpc>
                  <a:spcPct val="90000"/>
                </a:lnSpc>
                <a:spcBef>
                  <a:spcPts val="0"/>
                </a:spcBef>
                <a:spcAft>
                  <a:spcPct val="35000"/>
                </a:spcAft>
                <a:buClrTx/>
                <a:buSzTx/>
                <a:buFontTx/>
                <a:buNone/>
                <a:tabLst/>
                <a:defRPr/>
              </a:pPr>
              <a:r>
                <a:rPr kumimoji="0" lang="en-US" sz="27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The intangible and unstorable nature of some services</a:t>
              </a:r>
            </a:p>
          </p:txBody>
        </p:sp>
      </p:grpSp>
      <p:grpSp>
        <p:nvGrpSpPr>
          <p:cNvPr id="10" name="Group 9">
            <a:extLst>
              <a:ext uri="{FF2B5EF4-FFF2-40B4-BE49-F238E27FC236}">
                <a16:creationId xmlns:a16="http://schemas.microsoft.com/office/drawing/2014/main" id="{2DA4C1F0-91F0-454F-A7E0-6C6346C310E0}"/>
              </a:ext>
            </a:extLst>
          </p:cNvPr>
          <p:cNvGrpSpPr/>
          <p:nvPr/>
        </p:nvGrpSpPr>
        <p:grpSpPr>
          <a:xfrm>
            <a:off x="1451976" y="3596836"/>
            <a:ext cx="8229600" cy="647595"/>
            <a:chOff x="0" y="2301861"/>
            <a:chExt cx="8229600" cy="647595"/>
          </a:xfrm>
          <a:scene3d>
            <a:camera prst="orthographicFront"/>
            <a:lightRig rig="threePt" dir="t">
              <a:rot lat="0" lon="0" rev="7500000"/>
            </a:lightRig>
          </a:scene3d>
        </p:grpSpPr>
        <p:sp>
          <p:nvSpPr>
            <p:cNvPr id="11" name="Rounded Rectangle 9">
              <a:extLst>
                <a:ext uri="{FF2B5EF4-FFF2-40B4-BE49-F238E27FC236}">
                  <a16:creationId xmlns:a16="http://schemas.microsoft.com/office/drawing/2014/main" id="{07BE339C-9898-49E1-99DC-E1BD33550A9E}"/>
                </a:ext>
              </a:extLst>
            </p:cNvPr>
            <p:cNvSpPr/>
            <p:nvPr/>
          </p:nvSpPr>
          <p:spPr>
            <a:xfrm>
              <a:off x="0" y="2301861"/>
              <a:ext cx="8229600" cy="647595"/>
            </a:xfrm>
            <a:prstGeom prst="roundRect">
              <a:avLst/>
            </a:prstGeom>
            <a:gradFill rotWithShape="1">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p>
        <p:sp>
          <p:nvSpPr>
            <p:cNvPr id="12" name="Rounded Rectangle 8">
              <a:extLst>
                <a:ext uri="{FF2B5EF4-FFF2-40B4-BE49-F238E27FC236}">
                  <a16:creationId xmlns:a16="http://schemas.microsoft.com/office/drawing/2014/main" id="{69131360-59A0-49CD-9554-077BC56EF9F5}"/>
                </a:ext>
              </a:extLst>
            </p:cNvPr>
            <p:cNvSpPr/>
            <p:nvPr/>
          </p:nvSpPr>
          <p:spPr>
            <a:xfrm>
              <a:off x="31613" y="2333474"/>
              <a:ext cx="8166374" cy="584369"/>
            </a:xfrm>
            <a:prstGeom prst="rect">
              <a:avLst/>
            </a:prstGeom>
            <a:noFill/>
            <a:ln>
              <a:noFill/>
            </a:ln>
            <a:effectLst/>
            <a:sp3d/>
          </p:spPr>
          <p:txBody>
            <a:bodyPr spcFirstLastPara="0" vert="horz" wrap="square" lIns="102870" tIns="102870" rIns="102870" bIns="102870" numCol="1" spcCol="1270" anchor="ctr" anchorCtr="0">
              <a:noAutofit/>
            </a:bodyPr>
            <a:lstStyle/>
            <a:p>
              <a:pPr marL="0" marR="0" lvl="0" indent="0" defTabSz="1200150" eaLnBrk="1" fontAlgn="auto" latinLnBrk="0" hangingPunct="1">
                <a:lnSpc>
                  <a:spcPct val="90000"/>
                </a:lnSpc>
                <a:spcBef>
                  <a:spcPts val="0"/>
                </a:spcBef>
                <a:spcAft>
                  <a:spcPct val="35000"/>
                </a:spcAft>
                <a:buClrTx/>
                <a:buSzTx/>
                <a:buFontTx/>
                <a:buNone/>
                <a:tabLst/>
                <a:defRPr/>
              </a:pPr>
              <a:r>
                <a:rPr kumimoji="0" lang="en-US" sz="27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The customer’s presence in the process</a:t>
              </a:r>
            </a:p>
          </p:txBody>
        </p:sp>
      </p:grpSp>
      <p:grpSp>
        <p:nvGrpSpPr>
          <p:cNvPr id="13" name="Group 12">
            <a:extLst>
              <a:ext uri="{FF2B5EF4-FFF2-40B4-BE49-F238E27FC236}">
                <a16:creationId xmlns:a16="http://schemas.microsoft.com/office/drawing/2014/main" id="{FCED0C93-C1C7-4FAA-AAFB-D083928529E9}"/>
              </a:ext>
            </a:extLst>
          </p:cNvPr>
          <p:cNvGrpSpPr/>
          <p:nvPr/>
        </p:nvGrpSpPr>
        <p:grpSpPr>
          <a:xfrm>
            <a:off x="1451976" y="4322191"/>
            <a:ext cx="8229600" cy="647595"/>
            <a:chOff x="0" y="3027216"/>
            <a:chExt cx="8229600" cy="647595"/>
          </a:xfrm>
          <a:scene3d>
            <a:camera prst="orthographicFront"/>
            <a:lightRig rig="threePt" dir="t">
              <a:rot lat="0" lon="0" rev="7500000"/>
            </a:lightRig>
          </a:scene3d>
        </p:grpSpPr>
        <p:sp>
          <p:nvSpPr>
            <p:cNvPr id="14" name="Rounded Rectangle 12">
              <a:extLst>
                <a:ext uri="{FF2B5EF4-FFF2-40B4-BE49-F238E27FC236}">
                  <a16:creationId xmlns:a16="http://schemas.microsoft.com/office/drawing/2014/main" id="{76335D64-B64D-4768-AAA0-9A6BFBD6F3D1}"/>
                </a:ext>
              </a:extLst>
            </p:cNvPr>
            <p:cNvSpPr/>
            <p:nvPr/>
          </p:nvSpPr>
          <p:spPr>
            <a:xfrm>
              <a:off x="0" y="3027216"/>
              <a:ext cx="8229600" cy="647595"/>
            </a:xfrm>
            <a:prstGeom prst="roundRect">
              <a:avLst/>
            </a:prstGeom>
            <a:gradFill rotWithShape="1">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p>
        <p:sp>
          <p:nvSpPr>
            <p:cNvPr id="15" name="Rounded Rectangle 10">
              <a:extLst>
                <a:ext uri="{FF2B5EF4-FFF2-40B4-BE49-F238E27FC236}">
                  <a16:creationId xmlns:a16="http://schemas.microsoft.com/office/drawing/2014/main" id="{4A9841B4-2924-4261-BC9C-EA95ACA361F8}"/>
                </a:ext>
              </a:extLst>
            </p:cNvPr>
            <p:cNvSpPr/>
            <p:nvPr/>
          </p:nvSpPr>
          <p:spPr>
            <a:xfrm>
              <a:off x="31613" y="3058829"/>
              <a:ext cx="8166374" cy="584369"/>
            </a:xfrm>
            <a:prstGeom prst="rect">
              <a:avLst/>
            </a:prstGeom>
            <a:noFill/>
            <a:ln>
              <a:noFill/>
            </a:ln>
            <a:effectLst/>
            <a:sp3d/>
          </p:spPr>
          <p:txBody>
            <a:bodyPr spcFirstLastPara="0" vert="horz" wrap="square" lIns="102870" tIns="102870" rIns="102870" bIns="102870" numCol="1" spcCol="1270" anchor="ctr" anchorCtr="0">
              <a:noAutofit/>
            </a:bodyPr>
            <a:lstStyle/>
            <a:p>
              <a:pPr marL="0" marR="0" lvl="0" indent="0" defTabSz="1200150" eaLnBrk="1" fontAlgn="auto" latinLnBrk="0" hangingPunct="1">
                <a:lnSpc>
                  <a:spcPct val="90000"/>
                </a:lnSpc>
                <a:spcBef>
                  <a:spcPts val="0"/>
                </a:spcBef>
                <a:spcAft>
                  <a:spcPct val="35000"/>
                </a:spcAft>
                <a:buClrTx/>
                <a:buSzTx/>
                <a:buFontTx/>
                <a:buNone/>
                <a:tabLst/>
                <a:defRPr/>
              </a:pPr>
              <a:r>
                <a:rPr kumimoji="0" lang="en-US" sz="27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Service quality considerations</a:t>
              </a:r>
            </a:p>
          </p:txBody>
        </p:sp>
      </p:grpSp>
    </p:spTree>
    <p:extLst>
      <p:ext uri="{BB962C8B-B14F-4D97-AF65-F5344CB8AC3E}">
        <p14:creationId xmlns:p14="http://schemas.microsoft.com/office/powerpoint/2010/main" val="14876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710" y="377651"/>
            <a:ext cx="10515600" cy="586853"/>
          </a:xfrm>
        </p:spPr>
        <p:txBody>
          <a:bodyPr>
            <a:normAutofit fontScale="90000"/>
          </a:bodyPr>
          <a:lstStyle/>
          <a:p>
            <a:r>
              <a:rPr lang="en-US" dirty="0"/>
              <a:t>Operations Process </a:t>
            </a:r>
          </a:p>
        </p:txBody>
      </p:sp>
      <p:sp>
        <p:nvSpPr>
          <p:cNvPr id="3" name="Content Placeholder 2"/>
          <p:cNvSpPr>
            <a:spLocks noGrp="1"/>
          </p:cNvSpPr>
          <p:nvPr>
            <p:ph idx="1"/>
          </p:nvPr>
        </p:nvSpPr>
        <p:spPr>
          <a:xfrm>
            <a:off x="1564710" y="1462173"/>
            <a:ext cx="8596668" cy="4230260"/>
          </a:xfrm>
        </p:spPr>
        <p:txBody>
          <a:bodyPr>
            <a:normAutofit/>
          </a:bodyPr>
          <a:lstStyle/>
          <a:p>
            <a:r>
              <a:rPr lang="en-US" sz="2800" dirty="0">
                <a:solidFill>
                  <a:schemeClr val="accent1"/>
                </a:solidFill>
              </a:rPr>
              <a:t>set of methods and technologies used to produce a good or a service</a:t>
            </a:r>
          </a:p>
          <a:p>
            <a:pPr marL="0" indent="0">
              <a:buNone/>
            </a:pPr>
            <a:endParaRPr lang="en-US" sz="2800"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647" y="2848983"/>
            <a:ext cx="8276794" cy="2296323"/>
          </a:xfrm>
          <a:prstGeom prst="rect">
            <a:avLst/>
          </a:prstGeom>
        </p:spPr>
      </p:pic>
    </p:spTree>
    <p:extLst>
      <p:ext uri="{BB962C8B-B14F-4D97-AF65-F5344CB8AC3E}">
        <p14:creationId xmlns:p14="http://schemas.microsoft.com/office/powerpoint/2010/main" val="378434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734" y="443503"/>
            <a:ext cx="8596668" cy="659183"/>
          </a:xfrm>
        </p:spPr>
        <p:txBody>
          <a:bodyPr>
            <a:normAutofit fontScale="90000"/>
          </a:bodyPr>
          <a:lstStyle/>
          <a:p>
            <a:r>
              <a:rPr lang="en-US" dirty="0"/>
              <a:t>Goods Production Processes</a:t>
            </a:r>
          </a:p>
        </p:txBody>
      </p:sp>
      <p:sp>
        <p:nvSpPr>
          <p:cNvPr id="4" name="Content Placeholder 3"/>
          <p:cNvSpPr>
            <a:spLocks noGrp="1"/>
          </p:cNvSpPr>
          <p:nvPr>
            <p:ph sz="half" idx="1"/>
          </p:nvPr>
        </p:nvSpPr>
        <p:spPr>
          <a:xfrm>
            <a:off x="1459081" y="1433543"/>
            <a:ext cx="4602589" cy="1655001"/>
          </a:xfrm>
        </p:spPr>
        <p:txBody>
          <a:bodyPr>
            <a:normAutofit/>
          </a:bodyPr>
          <a:lstStyle/>
          <a:p>
            <a:pPr>
              <a:defRPr/>
            </a:pPr>
            <a:r>
              <a:rPr lang="en-US" sz="2800" b="1" dirty="0">
                <a:solidFill>
                  <a:schemeClr val="accent1"/>
                </a:solidFill>
              </a:rPr>
              <a:t>Make-to-Order Operations </a:t>
            </a:r>
          </a:p>
          <a:p>
            <a:pPr lvl="1">
              <a:defRPr/>
            </a:pPr>
            <a:r>
              <a:rPr lang="en-US" sz="2600" dirty="0">
                <a:solidFill>
                  <a:schemeClr val="accent1"/>
                </a:solidFill>
              </a:rPr>
              <a:t>activities for one-of-a-kind or custom-made production</a:t>
            </a:r>
          </a:p>
          <a:p>
            <a:endParaRPr lang="en-US" sz="2800" dirty="0">
              <a:solidFill>
                <a:srgbClr val="0070C0"/>
              </a:solidFill>
            </a:endParaRPr>
          </a:p>
        </p:txBody>
      </p:sp>
      <p:sp>
        <p:nvSpPr>
          <p:cNvPr id="5" name="Content Placeholder 4"/>
          <p:cNvSpPr>
            <a:spLocks noGrp="1"/>
          </p:cNvSpPr>
          <p:nvPr>
            <p:ph sz="half" idx="2"/>
          </p:nvPr>
        </p:nvSpPr>
        <p:spPr>
          <a:xfrm>
            <a:off x="6397553" y="1433543"/>
            <a:ext cx="5794447" cy="1519084"/>
          </a:xfrm>
        </p:spPr>
        <p:txBody>
          <a:bodyPr>
            <a:normAutofit/>
          </a:bodyPr>
          <a:lstStyle/>
          <a:p>
            <a:pPr>
              <a:defRPr/>
            </a:pPr>
            <a:r>
              <a:rPr lang="en-US" sz="2800" b="1" dirty="0">
                <a:solidFill>
                  <a:schemeClr val="accent1"/>
                </a:solidFill>
              </a:rPr>
              <a:t>Make-to-Stock Operations </a:t>
            </a:r>
          </a:p>
          <a:p>
            <a:pPr lvl="1">
              <a:defRPr/>
            </a:pPr>
            <a:r>
              <a:rPr lang="en-US" sz="2600" dirty="0">
                <a:solidFill>
                  <a:schemeClr val="accent1"/>
                </a:solidFill>
              </a:rPr>
              <a:t>activities for producing standardized products for mass consumption</a:t>
            </a:r>
          </a:p>
          <a:p>
            <a:endParaRPr lang="en-US" sz="2800" dirty="0">
              <a:solidFill>
                <a:srgbClr val="0070C0"/>
              </a:solidFill>
            </a:endParaRPr>
          </a:p>
        </p:txBody>
      </p:sp>
      <p:pic>
        <p:nvPicPr>
          <p:cNvPr id="8" name="Picture 7" descr="Diagram&#10;&#10;Description automatically generated">
            <a:extLst>
              <a:ext uri="{FF2B5EF4-FFF2-40B4-BE49-F238E27FC236}">
                <a16:creationId xmlns:a16="http://schemas.microsoft.com/office/drawing/2014/main" id="{F64641B7-E0A5-4DF6-86A4-78B7A9A26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077" y="3544866"/>
            <a:ext cx="6507800" cy="2727980"/>
          </a:xfrm>
          <a:prstGeom prst="rect">
            <a:avLst/>
          </a:prstGeom>
        </p:spPr>
      </p:pic>
    </p:spTree>
    <p:extLst>
      <p:ext uri="{BB962C8B-B14F-4D97-AF65-F5344CB8AC3E}">
        <p14:creationId xmlns:p14="http://schemas.microsoft.com/office/powerpoint/2010/main" val="242143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902" y="278335"/>
            <a:ext cx="9481275" cy="811256"/>
          </a:xfrm>
        </p:spPr>
        <p:txBody>
          <a:bodyPr>
            <a:normAutofit fontScale="90000"/>
          </a:bodyPr>
          <a:lstStyle/>
          <a:p>
            <a:r>
              <a:rPr lang="en-US" sz="3600" dirty="0"/>
              <a:t>Service Production Processes: Extent of Customer Contact</a:t>
            </a:r>
            <a:endParaRPr lang="en-US" sz="3600" b="1" dirty="0"/>
          </a:p>
        </p:txBody>
      </p:sp>
      <p:sp>
        <p:nvSpPr>
          <p:cNvPr id="5" name="Content Placeholder 4"/>
          <p:cNvSpPr>
            <a:spLocks noGrp="1"/>
          </p:cNvSpPr>
          <p:nvPr>
            <p:ph idx="1"/>
          </p:nvPr>
        </p:nvSpPr>
        <p:spPr>
          <a:xfrm>
            <a:off x="1722792" y="1603979"/>
            <a:ext cx="10370622" cy="2817709"/>
          </a:xfrm>
        </p:spPr>
        <p:txBody>
          <a:bodyPr>
            <a:noAutofit/>
          </a:bodyPr>
          <a:lstStyle/>
          <a:p>
            <a:pPr>
              <a:defRPr/>
            </a:pPr>
            <a:r>
              <a:rPr lang="en-US" sz="2800" b="1" dirty="0">
                <a:solidFill>
                  <a:schemeClr val="accent1"/>
                </a:solidFill>
              </a:rPr>
              <a:t>Low-Contact System </a:t>
            </a:r>
          </a:p>
          <a:p>
            <a:pPr lvl="1">
              <a:defRPr/>
            </a:pPr>
            <a:r>
              <a:rPr lang="en-US" sz="2600" dirty="0">
                <a:solidFill>
                  <a:schemeClr val="accent1"/>
                </a:solidFill>
              </a:rPr>
              <a:t>level of customer contact in which the customer need not be part of the system to receive the service</a:t>
            </a:r>
          </a:p>
          <a:p>
            <a:pPr>
              <a:defRPr/>
            </a:pPr>
            <a:r>
              <a:rPr lang="en-US" sz="2800" b="1" dirty="0">
                <a:solidFill>
                  <a:schemeClr val="accent1"/>
                </a:solidFill>
              </a:rPr>
              <a:t>High-Contact System </a:t>
            </a:r>
          </a:p>
          <a:p>
            <a:pPr lvl="1">
              <a:defRPr/>
            </a:pPr>
            <a:r>
              <a:rPr lang="en-US" sz="2600" dirty="0">
                <a:solidFill>
                  <a:schemeClr val="accent1"/>
                </a:solidFill>
              </a:rPr>
              <a:t>level of customer contact in which the customer is part of the system during service delivery</a:t>
            </a:r>
          </a:p>
          <a:p>
            <a:endParaRPr lang="en-US" sz="2800"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208" t="1492" r="6554" b="3745"/>
          <a:stretch/>
        </p:blipFill>
        <p:spPr>
          <a:xfrm>
            <a:off x="4391059" y="4421688"/>
            <a:ext cx="2753346" cy="1752349"/>
          </a:xfrm>
          <a:prstGeom prst="rect">
            <a:avLst/>
          </a:prstGeom>
        </p:spPr>
      </p:pic>
    </p:spTree>
    <p:extLst>
      <p:ext uri="{BB962C8B-B14F-4D97-AF65-F5344CB8AC3E}">
        <p14:creationId xmlns:p14="http://schemas.microsoft.com/office/powerpoint/2010/main" val="2693137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C64E747-1A71-4979-AF59-111C352B167D}"/>
              </a:ext>
            </a:extLst>
          </p:cNvPr>
          <p:cNvSpPr>
            <a:spLocks noGrp="1"/>
          </p:cNvSpPr>
          <p:nvPr>
            <p:ph type="title"/>
          </p:nvPr>
        </p:nvSpPr>
        <p:spPr>
          <a:xfrm>
            <a:off x="1589762" y="581164"/>
            <a:ext cx="7924800" cy="640443"/>
          </a:xfrm>
        </p:spPr>
        <p:txBody>
          <a:bodyPr>
            <a:normAutofit fontScale="90000"/>
          </a:bodyPr>
          <a:lstStyle/>
          <a:p>
            <a:r>
              <a:rPr lang="en-US" dirty="0"/>
              <a:t>Business Strategy Determines</a:t>
            </a:r>
            <a:br>
              <a:rPr lang="en-US" dirty="0"/>
            </a:br>
            <a:r>
              <a:rPr lang="en-US" dirty="0"/>
              <a:t> Operations Capabilities</a:t>
            </a:r>
          </a:p>
        </p:txBody>
      </p:sp>
      <p:sp>
        <p:nvSpPr>
          <p:cNvPr id="10" name="Content Placeholder 2">
            <a:extLst>
              <a:ext uri="{FF2B5EF4-FFF2-40B4-BE49-F238E27FC236}">
                <a16:creationId xmlns:a16="http://schemas.microsoft.com/office/drawing/2014/main" id="{4B0B33B7-A70F-42D1-A462-8AC9162745CD}"/>
              </a:ext>
            </a:extLst>
          </p:cNvPr>
          <p:cNvSpPr>
            <a:spLocks noGrp="1"/>
          </p:cNvSpPr>
          <p:nvPr>
            <p:ph idx="1"/>
          </p:nvPr>
        </p:nvSpPr>
        <p:spPr>
          <a:xfrm>
            <a:off x="1375775" y="1828549"/>
            <a:ext cx="9271348" cy="2647166"/>
          </a:xfrm>
        </p:spPr>
        <p:txBody>
          <a:bodyPr/>
          <a:lstStyle/>
          <a:p>
            <a:pPr>
              <a:buClr>
                <a:srgbClr val="254061"/>
              </a:buClr>
            </a:pPr>
            <a:r>
              <a:rPr lang="en-US" altLang="en-US" sz="2600" b="1" dirty="0">
                <a:solidFill>
                  <a:schemeClr val="accent1"/>
                </a:solidFill>
              </a:rPr>
              <a:t>Operations Capability (Production Capability)</a:t>
            </a:r>
          </a:p>
          <a:p>
            <a:pPr lvl="1">
              <a:buFont typeface="Arial" charset="0"/>
              <a:buChar char="└"/>
            </a:pPr>
            <a:r>
              <a:rPr lang="en-US" altLang="en-US" sz="2600" dirty="0">
                <a:solidFill>
                  <a:schemeClr val="accent1"/>
                </a:solidFill>
              </a:rPr>
              <a:t>special ability that production does especially well to outperform the competition</a:t>
            </a:r>
          </a:p>
          <a:p>
            <a:pPr lvl="1">
              <a:buNone/>
            </a:pPr>
            <a:endParaRPr lang="en-US" altLang="en-US" sz="2600" dirty="0">
              <a:solidFill>
                <a:schemeClr val="accent1"/>
              </a:solidFill>
            </a:endParaRPr>
          </a:p>
          <a:p>
            <a:pPr>
              <a:buClr>
                <a:srgbClr val="254061"/>
              </a:buClr>
            </a:pPr>
            <a:r>
              <a:rPr lang="en-US" altLang="en-US" sz="2600" dirty="0">
                <a:solidFill>
                  <a:schemeClr val="accent1"/>
                </a:solidFill>
              </a:rPr>
              <a:t>Excellent firms learn, over time, how to achieve more than just one competence</a:t>
            </a:r>
          </a:p>
          <a:p>
            <a:pPr marL="0" indent="0">
              <a:buNone/>
            </a:pPr>
            <a:endParaRPr lang="en-US" b="1" dirty="0"/>
          </a:p>
        </p:txBody>
      </p:sp>
    </p:spTree>
    <p:extLst>
      <p:ext uri="{BB962C8B-B14F-4D97-AF65-F5344CB8AC3E}">
        <p14:creationId xmlns:p14="http://schemas.microsoft.com/office/powerpoint/2010/main" val="963159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60" y="216121"/>
            <a:ext cx="10257888" cy="1320800"/>
          </a:xfrm>
        </p:spPr>
        <p:txBody>
          <a:bodyPr>
            <a:normAutofit/>
          </a:bodyPr>
          <a:lstStyle/>
          <a:p>
            <a:r>
              <a:rPr lang="en-US" sz="4000" dirty="0"/>
              <a:t>Business Strategies That Win Customers for Four Companies</a:t>
            </a: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74" t="17344" r="943" b="1336"/>
          <a:stretch/>
        </p:blipFill>
        <p:spPr bwMode="auto">
          <a:xfrm>
            <a:off x="1604259" y="1698609"/>
            <a:ext cx="9030337" cy="397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417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D6B370-ABC8-4681-8715-867635758A75}"/>
              </a:ext>
            </a:extLst>
          </p:cNvPr>
          <p:cNvSpPr>
            <a:spLocks noGrp="1"/>
          </p:cNvSpPr>
          <p:nvPr>
            <p:ph type="title"/>
          </p:nvPr>
        </p:nvSpPr>
        <p:spPr>
          <a:xfrm>
            <a:off x="1564710" y="75156"/>
            <a:ext cx="7924800" cy="1143000"/>
          </a:xfrm>
        </p:spPr>
        <p:txBody>
          <a:bodyPr/>
          <a:lstStyle/>
          <a:p>
            <a:r>
              <a:rPr lang="en-US" sz="3200" dirty="0"/>
              <a:t>Operations Capabilities and</a:t>
            </a:r>
            <a:br>
              <a:rPr lang="en-US" sz="3200" dirty="0"/>
            </a:br>
            <a:r>
              <a:rPr lang="en-US" sz="3200" dirty="0"/>
              <a:t>Characteristics for Four Companies</a:t>
            </a:r>
          </a:p>
        </p:txBody>
      </p:sp>
      <p:pic>
        <p:nvPicPr>
          <p:cNvPr id="8" name="Picture 2">
            <a:extLst>
              <a:ext uri="{FF2B5EF4-FFF2-40B4-BE49-F238E27FC236}">
                <a16:creationId xmlns:a16="http://schemas.microsoft.com/office/drawing/2014/main" id="{7D0E1C53-36D6-4AE7-B465-DBFDCF1B77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687" y="1218156"/>
            <a:ext cx="8182626" cy="51450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03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8600" y="225425"/>
            <a:ext cx="5143500" cy="968375"/>
          </a:xfrm>
        </p:spPr>
        <p:txBody>
          <a:bodyPr/>
          <a:lstStyle/>
          <a:p>
            <a:r>
              <a:rPr lang="en-US" dirty="0"/>
              <a:t>Operations Planning</a:t>
            </a:r>
          </a:p>
        </p:txBody>
      </p:sp>
      <p:sp>
        <p:nvSpPr>
          <p:cNvPr id="6" name="TextBox 5">
            <a:extLst>
              <a:ext uri="{FF2B5EF4-FFF2-40B4-BE49-F238E27FC236}">
                <a16:creationId xmlns:a16="http://schemas.microsoft.com/office/drawing/2014/main" id="{9E98157B-E64B-4D78-BF5B-28C9E6621F58}"/>
              </a:ext>
            </a:extLst>
          </p:cNvPr>
          <p:cNvSpPr txBox="1"/>
          <p:nvPr/>
        </p:nvSpPr>
        <p:spPr>
          <a:xfrm>
            <a:off x="1498600" y="1028700"/>
            <a:ext cx="10668000" cy="5262979"/>
          </a:xfrm>
          <a:prstGeom prst="rect">
            <a:avLst/>
          </a:prstGeom>
          <a:noFill/>
        </p:spPr>
        <p:txBody>
          <a:bodyPr wrap="square">
            <a:spAutoFit/>
          </a:bodyPr>
          <a:lstStyle/>
          <a:p>
            <a:pPr lvl="1">
              <a:buClr>
                <a:srgbClr val="254061"/>
              </a:buClr>
            </a:pPr>
            <a:endParaRPr lang="ar-SA" altLang="en-US" sz="2800" dirty="0">
              <a:solidFill>
                <a:schemeClr val="accent1"/>
              </a:solidFill>
            </a:endParaRPr>
          </a:p>
          <a:p>
            <a:pPr marL="285750" indent="-285750">
              <a:buClr>
                <a:srgbClr val="254061"/>
              </a:buClr>
              <a:buFont typeface="Arial" panose="020B0604020202020204" pitchFamily="34" charset="0"/>
              <a:buChar char="•"/>
            </a:pPr>
            <a:r>
              <a:rPr lang="en-US" sz="2800" b="1" dirty="0">
                <a:solidFill>
                  <a:schemeClr val="accent1"/>
                </a:solidFill>
              </a:rPr>
              <a:t>Capacity </a:t>
            </a:r>
          </a:p>
          <a:p>
            <a:pPr lvl="1">
              <a:buClr>
                <a:srgbClr val="254061"/>
              </a:buClr>
            </a:pPr>
            <a:r>
              <a:rPr lang="en-US" sz="2800" dirty="0">
                <a:solidFill>
                  <a:schemeClr val="accent1"/>
                </a:solidFill>
              </a:rPr>
              <a:t>amount of a product that a company can produce under normal conditions</a:t>
            </a:r>
            <a:endParaRPr lang="ar-SA" altLang="en-US" sz="2800" b="1" dirty="0">
              <a:solidFill>
                <a:schemeClr val="accent1"/>
              </a:solidFill>
            </a:endParaRPr>
          </a:p>
          <a:p>
            <a:pPr marL="457200" indent="-457200">
              <a:buClr>
                <a:srgbClr val="254061"/>
              </a:buClr>
              <a:buFont typeface="Arial" panose="020B0604020202020204" pitchFamily="34" charset="0"/>
              <a:buChar char="•"/>
            </a:pPr>
            <a:r>
              <a:rPr lang="en-US" altLang="en-US" sz="2800" b="1" dirty="0">
                <a:solidFill>
                  <a:schemeClr val="accent1"/>
                </a:solidFill>
              </a:rPr>
              <a:t>Capacity Planning</a:t>
            </a:r>
          </a:p>
          <a:p>
            <a:pPr lvl="1">
              <a:buClr>
                <a:srgbClr val="254061"/>
              </a:buClr>
            </a:pPr>
            <a:r>
              <a:rPr lang="en-US" altLang="en-US" sz="2800" dirty="0">
                <a:solidFill>
                  <a:schemeClr val="accent1"/>
                </a:solidFill>
              </a:rPr>
              <a:t>determining the amount of a product that a company can produce under normal conditions</a:t>
            </a:r>
          </a:p>
          <a:p>
            <a:pPr marL="457200" indent="-457200">
              <a:buClr>
                <a:srgbClr val="254061"/>
              </a:buClr>
              <a:buFont typeface="Arial" panose="020B0604020202020204" pitchFamily="34" charset="0"/>
              <a:buChar char="•"/>
            </a:pPr>
            <a:r>
              <a:rPr lang="en-US" altLang="en-US" sz="2800" b="1" dirty="0">
                <a:solidFill>
                  <a:schemeClr val="accent1"/>
                </a:solidFill>
              </a:rPr>
              <a:t>Location Planning</a:t>
            </a:r>
          </a:p>
          <a:p>
            <a:pPr lvl="1">
              <a:buClr>
                <a:srgbClr val="254061"/>
              </a:buClr>
            </a:pPr>
            <a:r>
              <a:rPr lang="en-US" altLang="en-US" sz="2800" dirty="0">
                <a:solidFill>
                  <a:schemeClr val="accent1"/>
                </a:solidFill>
              </a:rPr>
              <a:t>determining where production will happen based on costs and flexibility</a:t>
            </a:r>
          </a:p>
          <a:p>
            <a:pPr marL="457200" indent="-457200">
              <a:buClr>
                <a:srgbClr val="254061"/>
              </a:buClr>
              <a:buFont typeface="Arial" panose="020B0604020202020204" pitchFamily="34" charset="0"/>
              <a:buChar char="•"/>
            </a:pPr>
            <a:r>
              <a:rPr lang="en-US" altLang="en-US" sz="2800" b="1" dirty="0">
                <a:solidFill>
                  <a:schemeClr val="accent1"/>
                </a:solidFill>
              </a:rPr>
              <a:t>Layout Planning</a:t>
            </a:r>
          </a:p>
          <a:p>
            <a:pPr lvl="1">
              <a:buClr>
                <a:srgbClr val="254061"/>
              </a:buClr>
            </a:pPr>
            <a:r>
              <a:rPr lang="en-US" altLang="en-US" sz="2800" dirty="0">
                <a:solidFill>
                  <a:schemeClr val="accent1"/>
                </a:solidFill>
              </a:rPr>
              <a:t>planning for the layout of machinery, equipment, and supplies</a:t>
            </a:r>
            <a:endParaRPr lang="ar-SA" altLang="en-US" sz="2800" dirty="0">
              <a:solidFill>
                <a:schemeClr val="accent1"/>
              </a:solidFill>
            </a:endParaRPr>
          </a:p>
        </p:txBody>
      </p:sp>
    </p:spTree>
    <p:extLst>
      <p:ext uri="{BB962C8B-B14F-4D97-AF65-F5344CB8AC3E}">
        <p14:creationId xmlns:p14="http://schemas.microsoft.com/office/powerpoint/2010/main" val="237165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9EBF5C-4D1A-41AE-9851-3C686C8F7EAE}"/>
              </a:ext>
            </a:extLst>
          </p:cNvPr>
          <p:cNvSpPr>
            <a:spLocks noGrp="1"/>
          </p:cNvSpPr>
          <p:nvPr>
            <p:ph type="title"/>
          </p:nvPr>
        </p:nvSpPr>
        <p:spPr>
          <a:xfrm>
            <a:off x="1587499" y="223838"/>
            <a:ext cx="9409735" cy="971324"/>
          </a:xfrm>
        </p:spPr>
        <p:txBody>
          <a:bodyPr/>
          <a:lstStyle/>
          <a:p>
            <a:r>
              <a:rPr lang="en-US" dirty="0"/>
              <a:t>Operations Planning and Control</a:t>
            </a:r>
          </a:p>
        </p:txBody>
      </p:sp>
      <p:pic>
        <p:nvPicPr>
          <p:cNvPr id="10" name="Picture 9">
            <a:extLst>
              <a:ext uri="{FF2B5EF4-FFF2-40B4-BE49-F238E27FC236}">
                <a16:creationId xmlns:a16="http://schemas.microsoft.com/office/drawing/2014/main" id="{B947BD83-BA34-4D60-B408-499F963AE0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774" y="1517649"/>
            <a:ext cx="6296025" cy="47327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804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D9F20C-92F6-416B-9DC9-400C2583AF4B}"/>
              </a:ext>
            </a:extLst>
          </p:cNvPr>
          <p:cNvSpPr>
            <a:spLocks noGrp="1"/>
          </p:cNvSpPr>
          <p:nvPr>
            <p:ph type="title"/>
          </p:nvPr>
        </p:nvSpPr>
        <p:spPr>
          <a:xfrm>
            <a:off x="1689100" y="355600"/>
            <a:ext cx="7924800" cy="673100"/>
          </a:xfrm>
        </p:spPr>
        <p:txBody>
          <a:bodyPr>
            <a:normAutofit fontScale="90000"/>
          </a:bodyPr>
          <a:lstStyle/>
          <a:p>
            <a:r>
              <a:rPr lang="en-US" dirty="0"/>
              <a:t>Layout Planning</a:t>
            </a:r>
          </a:p>
        </p:txBody>
      </p:sp>
      <p:sp>
        <p:nvSpPr>
          <p:cNvPr id="5" name="Content Placeholder 2">
            <a:extLst>
              <a:ext uri="{FF2B5EF4-FFF2-40B4-BE49-F238E27FC236}">
                <a16:creationId xmlns:a16="http://schemas.microsoft.com/office/drawing/2014/main" id="{9E2101AB-A007-4A8B-9F14-CE058E089E0A}"/>
              </a:ext>
            </a:extLst>
          </p:cNvPr>
          <p:cNvSpPr>
            <a:spLocks noGrp="1"/>
          </p:cNvSpPr>
          <p:nvPr>
            <p:ph idx="1"/>
          </p:nvPr>
        </p:nvSpPr>
        <p:spPr>
          <a:xfrm>
            <a:off x="1460500" y="1447800"/>
            <a:ext cx="10515600" cy="4914899"/>
          </a:xfrm>
        </p:spPr>
        <p:txBody>
          <a:bodyPr>
            <a:normAutofit lnSpcReduction="10000"/>
          </a:bodyPr>
          <a:lstStyle/>
          <a:p>
            <a:pPr>
              <a:buClr>
                <a:srgbClr val="254061"/>
              </a:buClr>
            </a:pPr>
            <a:r>
              <a:rPr lang="en-US" b="1" dirty="0">
                <a:solidFill>
                  <a:schemeClr val="accent1"/>
                </a:solidFill>
              </a:rPr>
              <a:t>Process Layout (Custom-Product Layout) </a:t>
            </a:r>
          </a:p>
          <a:p>
            <a:pPr marL="457200" lvl="1" indent="0">
              <a:buNone/>
            </a:pPr>
            <a:r>
              <a:rPr lang="en-US" dirty="0">
                <a:solidFill>
                  <a:schemeClr val="accent1"/>
                </a:solidFill>
              </a:rPr>
              <a:t>physical arrangement of production activities that groups equipment and people according to function</a:t>
            </a:r>
          </a:p>
          <a:p>
            <a:pPr>
              <a:buClr>
                <a:srgbClr val="254061"/>
              </a:buClr>
            </a:pPr>
            <a:r>
              <a:rPr lang="en-US" b="1" dirty="0">
                <a:solidFill>
                  <a:schemeClr val="accent1"/>
                </a:solidFill>
              </a:rPr>
              <a:t>Product Layout (Same-Steps Layout) </a:t>
            </a:r>
          </a:p>
          <a:p>
            <a:pPr marL="457200" lvl="1" indent="0">
              <a:buNone/>
            </a:pPr>
            <a:r>
              <a:rPr lang="en-US" dirty="0">
                <a:solidFill>
                  <a:schemeClr val="accent1"/>
                </a:solidFill>
              </a:rPr>
              <a:t>physical arrangement of production steps designed to make one type of  product in a fixed sequence of activities according to its production requirements</a:t>
            </a:r>
          </a:p>
          <a:p>
            <a:pPr>
              <a:buClr>
                <a:srgbClr val="254061"/>
              </a:buClr>
            </a:pPr>
            <a:r>
              <a:rPr lang="en-US" b="1" dirty="0">
                <a:solidFill>
                  <a:schemeClr val="accent1"/>
                </a:solidFill>
              </a:rPr>
              <a:t>Assembly Line Layout </a:t>
            </a:r>
          </a:p>
          <a:p>
            <a:pPr lvl="1"/>
            <a:r>
              <a:rPr lang="en-US" dirty="0">
                <a:solidFill>
                  <a:schemeClr val="accent1"/>
                </a:solidFill>
              </a:rPr>
              <a:t>a same-steps layout in which a product moves step by step through a plant on conveyor belts or other equipment until it is completed</a:t>
            </a:r>
          </a:p>
          <a:p>
            <a:pPr>
              <a:buClr>
                <a:srgbClr val="254061"/>
              </a:buClr>
            </a:pPr>
            <a:r>
              <a:rPr lang="en-US" b="1" dirty="0">
                <a:solidFill>
                  <a:schemeClr val="accent1"/>
                </a:solidFill>
              </a:rPr>
              <a:t>Fixed-Position Layout </a:t>
            </a:r>
          </a:p>
          <a:p>
            <a:pPr lvl="1"/>
            <a:r>
              <a:rPr lang="en-US" dirty="0">
                <a:solidFill>
                  <a:schemeClr val="accent1"/>
                </a:solidFill>
              </a:rPr>
              <a:t>labor, equipment, materials, and other resources are brought to the geographic location where all production work is done</a:t>
            </a:r>
          </a:p>
          <a:p>
            <a:pPr marL="0" indent="0">
              <a:buNone/>
            </a:pPr>
            <a:endParaRPr lang="en-US" sz="3600" dirty="0"/>
          </a:p>
          <a:p>
            <a:endParaRPr lang="en-US" dirty="0"/>
          </a:p>
        </p:txBody>
      </p:sp>
    </p:spTree>
    <p:extLst>
      <p:ext uri="{BB962C8B-B14F-4D97-AF65-F5344CB8AC3E}">
        <p14:creationId xmlns:p14="http://schemas.microsoft.com/office/powerpoint/2010/main" val="21808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422" y="384753"/>
            <a:ext cx="8596668" cy="657354"/>
          </a:xfrm>
        </p:spPr>
        <p:txBody>
          <a:bodyPr>
            <a:normAutofit fontScale="90000"/>
          </a:bodyPr>
          <a:lstStyle/>
          <a:p>
            <a:r>
              <a:rPr lang="en-US" b="1" dirty="0">
                <a:latin typeface="+mn-lt"/>
              </a:rPr>
              <a:t>Objectives:</a:t>
            </a:r>
          </a:p>
        </p:txBody>
      </p:sp>
      <p:sp>
        <p:nvSpPr>
          <p:cNvPr id="3" name="Content Placeholder 2"/>
          <p:cNvSpPr>
            <a:spLocks noGrp="1"/>
          </p:cNvSpPr>
          <p:nvPr>
            <p:ph idx="1"/>
          </p:nvPr>
        </p:nvSpPr>
        <p:spPr>
          <a:xfrm>
            <a:off x="1284751" y="1571734"/>
            <a:ext cx="9427168" cy="4440759"/>
          </a:xfrm>
        </p:spPr>
        <p:txBody>
          <a:bodyPr>
            <a:noAutofit/>
          </a:bodyPr>
          <a:lstStyle/>
          <a:p>
            <a:pPr marL="514350" indent="-514350">
              <a:buFont typeface="+mj-lt"/>
              <a:buAutoNum type="arabicPeriod"/>
              <a:defRPr/>
            </a:pPr>
            <a:r>
              <a:rPr lang="en-US" sz="2400" dirty="0">
                <a:solidFill>
                  <a:schemeClr val="accent1"/>
                </a:solidFill>
              </a:rPr>
              <a:t>Explain the meaning of the term </a:t>
            </a:r>
            <a:r>
              <a:rPr lang="en-US" sz="2400" i="1" dirty="0">
                <a:solidFill>
                  <a:schemeClr val="accent1"/>
                </a:solidFill>
              </a:rPr>
              <a:t>production </a:t>
            </a:r>
            <a:r>
              <a:rPr lang="en-US" sz="2400" dirty="0">
                <a:solidFill>
                  <a:schemeClr val="accent1"/>
                </a:solidFill>
              </a:rPr>
              <a:t>or </a:t>
            </a:r>
            <a:r>
              <a:rPr lang="en-US" sz="2400" i="1" dirty="0">
                <a:solidFill>
                  <a:schemeClr val="accent1"/>
                </a:solidFill>
              </a:rPr>
              <a:t>operations</a:t>
            </a:r>
            <a:r>
              <a:rPr lang="en-US" sz="2400" dirty="0">
                <a:solidFill>
                  <a:schemeClr val="accent1"/>
                </a:solidFill>
              </a:rPr>
              <a:t>.</a:t>
            </a:r>
          </a:p>
          <a:p>
            <a:pPr marL="514350" indent="-514350">
              <a:buFont typeface="+mj-lt"/>
              <a:buAutoNum type="arabicPeriod"/>
              <a:defRPr/>
            </a:pPr>
            <a:r>
              <a:rPr lang="en-US" sz="2400" dirty="0">
                <a:solidFill>
                  <a:schemeClr val="accent1"/>
                </a:solidFill>
              </a:rPr>
              <a:t>Describe the three kinds of utility created by operations and the difference between goods and services production</a:t>
            </a:r>
          </a:p>
          <a:p>
            <a:pPr marL="514350" indent="-514350">
              <a:buFont typeface="+mj-lt"/>
              <a:buAutoNum type="arabicPeriod"/>
              <a:defRPr/>
            </a:pPr>
            <a:r>
              <a:rPr lang="en-US" sz="2400" dirty="0">
                <a:solidFill>
                  <a:schemeClr val="accent1"/>
                </a:solidFill>
              </a:rPr>
              <a:t>Explain how companies with different business strategies are best served by having different operations capabilities.</a:t>
            </a:r>
          </a:p>
          <a:p>
            <a:pPr marL="514350" indent="-514350">
              <a:buFont typeface="+mj-lt"/>
              <a:buAutoNum type="arabicPeriod"/>
              <a:defRPr/>
            </a:pPr>
            <a:r>
              <a:rPr lang="en-US" sz="2400" dirty="0">
                <a:solidFill>
                  <a:schemeClr val="accent1"/>
                </a:solidFill>
              </a:rPr>
              <a:t>Identify the major factors that are considered in operations planning.</a:t>
            </a:r>
          </a:p>
          <a:p>
            <a:pPr marL="514350" indent="-514350">
              <a:buFont typeface="+mj-lt"/>
              <a:buAutoNum type="arabicPeriod" startAt="5"/>
              <a:defRPr/>
            </a:pPr>
            <a:r>
              <a:rPr lang="en-US" sz="2400" dirty="0">
                <a:solidFill>
                  <a:schemeClr val="accent1"/>
                </a:solidFill>
              </a:rPr>
              <a:t>Discuss the information contained in four kinds of operations schedules.</a:t>
            </a:r>
          </a:p>
          <a:p>
            <a:pPr marL="514350" indent="-514350">
              <a:buFont typeface="+mj-lt"/>
              <a:buAutoNum type="arabicPeriod" startAt="5"/>
              <a:defRPr/>
            </a:pPr>
            <a:r>
              <a:rPr lang="en-US" sz="2400" dirty="0">
                <a:solidFill>
                  <a:schemeClr val="accent1"/>
                </a:solidFill>
              </a:rPr>
              <a:t>Discuss the two key activities required for operations control.</a:t>
            </a:r>
          </a:p>
          <a:p>
            <a:pPr marL="514350" indent="-514350">
              <a:buFont typeface="+mj-lt"/>
              <a:buAutoNum type="arabicPeriod" startAt="5"/>
              <a:defRPr/>
            </a:pPr>
            <a:r>
              <a:rPr lang="en-US" sz="2400" dirty="0">
                <a:solidFill>
                  <a:schemeClr val="accent1"/>
                </a:solidFill>
              </a:rPr>
              <a:t>Discuss the total quality management.</a:t>
            </a:r>
          </a:p>
          <a:p>
            <a:pPr marL="514350" indent="-514350">
              <a:buFont typeface="+mj-lt"/>
              <a:buAutoNum type="arabicPeriod" startAt="5"/>
              <a:defRPr/>
            </a:pPr>
            <a:r>
              <a:rPr lang="en-US" sz="2400" dirty="0">
                <a:solidFill>
                  <a:schemeClr val="accent1"/>
                </a:solidFill>
              </a:rPr>
              <a:t>Explain how a supply chain strategy differs from traditional strategies</a:t>
            </a:r>
            <a:r>
              <a:rPr lang="en-US" sz="2400" dirty="0">
                <a:solidFill>
                  <a:schemeClr val="accent2"/>
                </a:solidFill>
              </a:rPr>
              <a:t>.</a:t>
            </a:r>
          </a:p>
          <a:p>
            <a:endParaRPr lang="en-US" sz="2400" dirty="0">
              <a:solidFill>
                <a:schemeClr val="accent2"/>
              </a:solidFill>
            </a:endParaRPr>
          </a:p>
        </p:txBody>
      </p:sp>
    </p:spTree>
    <p:extLst>
      <p:ext uri="{BB962C8B-B14F-4D97-AF65-F5344CB8AC3E}">
        <p14:creationId xmlns:p14="http://schemas.microsoft.com/office/powerpoint/2010/main" val="1658857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DB27E2-DD4E-4027-ABCF-0F5D2EEC8FED}"/>
              </a:ext>
            </a:extLst>
          </p:cNvPr>
          <p:cNvSpPr>
            <a:spLocks noGrp="1"/>
          </p:cNvSpPr>
          <p:nvPr>
            <p:ph type="title"/>
          </p:nvPr>
        </p:nvSpPr>
        <p:spPr>
          <a:xfrm>
            <a:off x="1613992" y="330200"/>
            <a:ext cx="8013700" cy="584200"/>
          </a:xfrm>
        </p:spPr>
        <p:txBody>
          <a:bodyPr>
            <a:normAutofit fontScale="90000"/>
          </a:bodyPr>
          <a:lstStyle/>
          <a:p>
            <a:r>
              <a:rPr lang="en-US" sz="4000" dirty="0"/>
              <a:t>Process Layout for a Service Provider</a:t>
            </a:r>
          </a:p>
        </p:txBody>
      </p:sp>
      <p:pic>
        <p:nvPicPr>
          <p:cNvPr id="5" name="Picture 4">
            <a:extLst>
              <a:ext uri="{FF2B5EF4-FFF2-40B4-BE49-F238E27FC236}">
                <a16:creationId xmlns:a16="http://schemas.microsoft.com/office/drawing/2014/main" id="{CF2A0AE6-7297-40AE-9A55-6870AD330F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960" y="1265237"/>
            <a:ext cx="8073059" cy="4614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349181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C10481-BEB7-4E58-8C39-D58FBE1EA6DA}"/>
              </a:ext>
            </a:extLst>
          </p:cNvPr>
          <p:cNvSpPr>
            <a:spLocks noGrp="1"/>
          </p:cNvSpPr>
          <p:nvPr>
            <p:ph type="title"/>
          </p:nvPr>
        </p:nvSpPr>
        <p:spPr>
          <a:xfrm>
            <a:off x="1498600" y="363538"/>
            <a:ext cx="10321654" cy="639762"/>
          </a:xfrm>
        </p:spPr>
        <p:txBody>
          <a:bodyPr>
            <a:noAutofit/>
          </a:bodyPr>
          <a:lstStyle/>
          <a:p>
            <a:r>
              <a:rPr lang="en-US" sz="3600" dirty="0"/>
              <a:t>Product Layout for a Service (Same Steps Layout)</a:t>
            </a:r>
          </a:p>
        </p:txBody>
      </p:sp>
      <p:pic>
        <p:nvPicPr>
          <p:cNvPr id="5" name="Picture 4">
            <a:extLst>
              <a:ext uri="{FF2B5EF4-FFF2-40B4-BE49-F238E27FC236}">
                <a16:creationId xmlns:a16="http://schemas.microsoft.com/office/drawing/2014/main" id="{D8758B34-3B32-4DFC-9102-AEB980F044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1782" y="1829468"/>
            <a:ext cx="10592152" cy="2983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85684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88ABE8-3106-43E6-8D33-FC111181FD01}"/>
              </a:ext>
            </a:extLst>
          </p:cNvPr>
          <p:cNvSpPr>
            <a:spLocks noGrp="1"/>
          </p:cNvSpPr>
          <p:nvPr>
            <p:ph type="title"/>
          </p:nvPr>
        </p:nvSpPr>
        <p:spPr>
          <a:xfrm>
            <a:off x="1536700" y="406400"/>
            <a:ext cx="8305800" cy="609601"/>
          </a:xfrm>
        </p:spPr>
        <p:txBody>
          <a:bodyPr>
            <a:normAutofit fontScale="90000"/>
          </a:bodyPr>
          <a:lstStyle/>
          <a:p>
            <a:r>
              <a:rPr lang="en-US" sz="4000" dirty="0"/>
              <a:t>Product Layout for Goods Production</a:t>
            </a:r>
          </a:p>
        </p:txBody>
      </p:sp>
      <p:pic>
        <p:nvPicPr>
          <p:cNvPr id="5" name="Picture 4">
            <a:extLst>
              <a:ext uri="{FF2B5EF4-FFF2-40B4-BE49-F238E27FC236}">
                <a16:creationId xmlns:a16="http://schemas.microsoft.com/office/drawing/2014/main" id="{ACF156C5-6BE4-4B5F-AAC9-7F0CAE9EDF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6756" y="1371600"/>
            <a:ext cx="7607743" cy="48675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355978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AE315A-07A8-4097-B9FD-C6902F583043}"/>
              </a:ext>
            </a:extLst>
          </p:cNvPr>
          <p:cNvSpPr>
            <a:spLocks noGrp="1"/>
          </p:cNvSpPr>
          <p:nvPr>
            <p:ph type="title"/>
          </p:nvPr>
        </p:nvSpPr>
        <p:spPr>
          <a:xfrm>
            <a:off x="1574799" y="177799"/>
            <a:ext cx="8267701" cy="999943"/>
          </a:xfrm>
        </p:spPr>
        <p:txBody>
          <a:bodyPr/>
          <a:lstStyle/>
          <a:p>
            <a:r>
              <a:rPr lang="en-US" sz="3600" dirty="0"/>
              <a:t>Flowchart of Traditional Guest Checkout</a:t>
            </a:r>
          </a:p>
        </p:txBody>
      </p:sp>
      <p:pic>
        <p:nvPicPr>
          <p:cNvPr id="5" name="Picture 4">
            <a:extLst>
              <a:ext uri="{FF2B5EF4-FFF2-40B4-BE49-F238E27FC236}">
                <a16:creationId xmlns:a16="http://schemas.microsoft.com/office/drawing/2014/main" id="{05FDB807-2E2A-4A54-AA01-56B94D285D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6275" y="1289050"/>
            <a:ext cx="6534855" cy="4933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91557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434" y="527171"/>
            <a:ext cx="4618566" cy="500954"/>
          </a:xfrm>
        </p:spPr>
        <p:txBody>
          <a:bodyPr>
            <a:normAutofit fontScale="90000"/>
          </a:bodyPr>
          <a:lstStyle/>
          <a:p>
            <a:r>
              <a:rPr lang="en-US" dirty="0"/>
              <a:t>Quality Planning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718" t="9899" r="29354" b="6098"/>
          <a:stretch/>
        </p:blipFill>
        <p:spPr>
          <a:xfrm>
            <a:off x="10111821" y="1710484"/>
            <a:ext cx="1788079" cy="1603683"/>
          </a:xfrm>
          <a:prstGeom prst="rect">
            <a:avLst/>
          </a:prstGeom>
        </p:spPr>
      </p:pic>
      <p:sp>
        <p:nvSpPr>
          <p:cNvPr id="8" name="Content Placeholder 2">
            <a:extLst>
              <a:ext uri="{FF2B5EF4-FFF2-40B4-BE49-F238E27FC236}">
                <a16:creationId xmlns:a16="http://schemas.microsoft.com/office/drawing/2014/main" id="{D92D89B0-76B1-40D1-B686-8BC942F8BCEB}"/>
              </a:ext>
            </a:extLst>
          </p:cNvPr>
          <p:cNvSpPr>
            <a:spLocks noGrp="1"/>
          </p:cNvSpPr>
          <p:nvPr>
            <p:ph idx="1"/>
          </p:nvPr>
        </p:nvSpPr>
        <p:spPr>
          <a:xfrm>
            <a:off x="1477434" y="1409126"/>
            <a:ext cx="8403166" cy="4724400"/>
          </a:xfrm>
        </p:spPr>
        <p:txBody>
          <a:bodyPr/>
          <a:lstStyle/>
          <a:p>
            <a:pPr>
              <a:defRPr/>
            </a:pPr>
            <a:r>
              <a:rPr lang="en-US" sz="3000" b="1" dirty="0">
                <a:solidFill>
                  <a:schemeClr val="accent1"/>
                </a:solidFill>
              </a:rPr>
              <a:t>Quality</a:t>
            </a:r>
            <a:r>
              <a:rPr lang="en-US" dirty="0">
                <a:solidFill>
                  <a:schemeClr val="accent1"/>
                </a:solidFill>
              </a:rPr>
              <a:t> </a:t>
            </a:r>
          </a:p>
          <a:p>
            <a:pPr lvl="1">
              <a:defRPr/>
            </a:pPr>
            <a:r>
              <a:rPr lang="en-US" sz="2600" dirty="0">
                <a:solidFill>
                  <a:schemeClr val="accent1"/>
                </a:solidFill>
              </a:rPr>
              <a:t>combination of “characteristics of a good or service that bear on its ability to satisfy stated or implied needs”</a:t>
            </a:r>
          </a:p>
          <a:p>
            <a:pPr>
              <a:defRPr/>
            </a:pPr>
            <a:r>
              <a:rPr lang="en-US" sz="3000" b="1" dirty="0">
                <a:solidFill>
                  <a:schemeClr val="accent1"/>
                </a:solidFill>
              </a:rPr>
              <a:t>Performance</a:t>
            </a:r>
            <a:r>
              <a:rPr lang="en-US" dirty="0">
                <a:solidFill>
                  <a:schemeClr val="accent1"/>
                </a:solidFill>
              </a:rPr>
              <a:t> </a:t>
            </a:r>
          </a:p>
          <a:p>
            <a:pPr lvl="1">
              <a:defRPr/>
            </a:pPr>
            <a:r>
              <a:rPr lang="en-US" sz="2600" dirty="0">
                <a:solidFill>
                  <a:schemeClr val="accent1"/>
                </a:solidFill>
              </a:rPr>
              <a:t>dimension of quality that refers to how well a product does what it is supposed to do</a:t>
            </a:r>
          </a:p>
          <a:p>
            <a:pPr>
              <a:defRPr/>
            </a:pPr>
            <a:r>
              <a:rPr lang="en-US" sz="3000" b="1" dirty="0">
                <a:solidFill>
                  <a:schemeClr val="accent1"/>
                </a:solidFill>
              </a:rPr>
              <a:t>Consistency</a:t>
            </a:r>
            <a:r>
              <a:rPr lang="en-US" dirty="0">
                <a:solidFill>
                  <a:schemeClr val="accent1"/>
                </a:solidFill>
              </a:rPr>
              <a:t> </a:t>
            </a:r>
          </a:p>
          <a:p>
            <a:pPr lvl="1">
              <a:defRPr/>
            </a:pPr>
            <a:r>
              <a:rPr lang="en-US" sz="2600" dirty="0">
                <a:solidFill>
                  <a:schemeClr val="accent1"/>
                </a:solidFill>
              </a:rPr>
              <a:t>dimension of quality that refers to sameness of product quality from unit to unit</a:t>
            </a:r>
            <a:endParaRPr lang="en-US" b="1" dirty="0">
              <a:solidFill>
                <a:schemeClr val="accent1"/>
              </a:solidFill>
            </a:endParaRPr>
          </a:p>
        </p:txBody>
      </p:sp>
    </p:spTree>
    <p:extLst>
      <p:ext uri="{BB962C8B-B14F-4D97-AF65-F5344CB8AC3E}">
        <p14:creationId xmlns:p14="http://schemas.microsoft.com/office/powerpoint/2010/main" val="915743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652" y="517069"/>
            <a:ext cx="8596668" cy="463869"/>
          </a:xfrm>
        </p:spPr>
        <p:txBody>
          <a:bodyPr>
            <a:normAutofit fontScale="90000"/>
          </a:bodyPr>
          <a:lstStyle/>
          <a:p>
            <a:r>
              <a:rPr lang="en-US" dirty="0"/>
              <a:t>Operations Scheduling</a:t>
            </a:r>
          </a:p>
        </p:txBody>
      </p:sp>
      <p:sp>
        <p:nvSpPr>
          <p:cNvPr id="3" name="Content Placeholder 2"/>
          <p:cNvSpPr>
            <a:spLocks noGrp="1"/>
          </p:cNvSpPr>
          <p:nvPr>
            <p:ph sz="half" idx="1"/>
          </p:nvPr>
        </p:nvSpPr>
        <p:spPr>
          <a:xfrm>
            <a:off x="3636968" y="1442705"/>
            <a:ext cx="4184035" cy="1423544"/>
          </a:xfrm>
        </p:spPr>
        <p:txBody>
          <a:bodyPr>
            <a:normAutofit/>
          </a:bodyPr>
          <a:lstStyle/>
          <a:p>
            <a:pPr>
              <a:defRPr/>
            </a:pPr>
            <a:r>
              <a:rPr lang="en-US" sz="2800" b="1" dirty="0">
                <a:solidFill>
                  <a:schemeClr val="accent1"/>
                </a:solidFill>
              </a:rPr>
              <a:t>Master schedule</a:t>
            </a:r>
          </a:p>
          <a:p>
            <a:pPr lvl="1">
              <a:defRPr/>
            </a:pPr>
            <a:r>
              <a:rPr lang="en-US" sz="2600" dirty="0">
                <a:solidFill>
                  <a:schemeClr val="accent1"/>
                </a:solidFill>
              </a:rPr>
              <a:t>“the game plan” for upcoming production </a:t>
            </a:r>
          </a:p>
          <a:p>
            <a:endParaRPr lang="en-US" sz="2800" dirty="0">
              <a:solidFill>
                <a:schemeClr val="accent2"/>
              </a:solidFill>
            </a:endParaRPr>
          </a:p>
        </p:txBody>
      </p:sp>
      <p:pic>
        <p:nvPicPr>
          <p:cNvPr id="6" name="Picture 5">
            <a:extLst>
              <a:ext uri="{FF2B5EF4-FFF2-40B4-BE49-F238E27FC236}">
                <a16:creationId xmlns:a16="http://schemas.microsoft.com/office/drawing/2014/main" id="{5DC9D491-9173-4E2C-8CCC-504FAFFBE1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 y="3166626"/>
            <a:ext cx="6180673" cy="25864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a:extLst>
              <a:ext uri="{FF2B5EF4-FFF2-40B4-BE49-F238E27FC236}">
                <a16:creationId xmlns:a16="http://schemas.microsoft.com/office/drawing/2014/main" id="{70D2C4D2-3D91-4D2D-B17B-E4FB63E1BA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6700" y="2817465"/>
            <a:ext cx="5321300" cy="35234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44793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8574D6-A298-442B-86DE-8AE71AA9A3CB}"/>
              </a:ext>
            </a:extLst>
          </p:cNvPr>
          <p:cNvSpPr txBox="1"/>
          <p:nvPr/>
        </p:nvSpPr>
        <p:spPr>
          <a:xfrm>
            <a:off x="1562100" y="1376631"/>
            <a:ext cx="6096000" cy="1323439"/>
          </a:xfrm>
          <a:prstGeom prst="rect">
            <a:avLst/>
          </a:prstGeom>
          <a:noFill/>
        </p:spPr>
        <p:txBody>
          <a:bodyPr wrap="square">
            <a:spAutoFit/>
          </a:bodyPr>
          <a:lstStyle/>
          <a:p>
            <a:pPr>
              <a:defRPr/>
            </a:pPr>
            <a:r>
              <a:rPr lang="en-US" sz="2800" b="1" dirty="0">
                <a:solidFill>
                  <a:schemeClr val="accent1"/>
                </a:solidFill>
              </a:rPr>
              <a:t>Detailed schedules </a:t>
            </a:r>
          </a:p>
          <a:p>
            <a:pPr lvl="1">
              <a:defRPr/>
            </a:pPr>
            <a:r>
              <a:rPr lang="en-US" sz="2600" dirty="0">
                <a:solidFill>
                  <a:schemeClr val="accent1"/>
                </a:solidFill>
              </a:rPr>
              <a:t>show day-to-day activities that will occur in production </a:t>
            </a:r>
          </a:p>
        </p:txBody>
      </p:sp>
      <p:sp>
        <p:nvSpPr>
          <p:cNvPr id="8" name="TextBox 7">
            <a:extLst>
              <a:ext uri="{FF2B5EF4-FFF2-40B4-BE49-F238E27FC236}">
                <a16:creationId xmlns:a16="http://schemas.microsoft.com/office/drawing/2014/main" id="{DFC5C3D9-9D44-4651-8E1D-AE6C171C0B79}"/>
              </a:ext>
            </a:extLst>
          </p:cNvPr>
          <p:cNvSpPr txBox="1"/>
          <p:nvPr/>
        </p:nvSpPr>
        <p:spPr>
          <a:xfrm>
            <a:off x="1473200" y="405884"/>
            <a:ext cx="6096000" cy="646331"/>
          </a:xfrm>
          <a:prstGeom prst="rect">
            <a:avLst/>
          </a:prstGeom>
          <a:noFill/>
        </p:spPr>
        <p:txBody>
          <a:bodyPr wrap="square">
            <a:spAutoFit/>
          </a:bodyPr>
          <a:lstStyle/>
          <a:p>
            <a:r>
              <a:rPr lang="en-US" sz="3600" b="1" dirty="0"/>
              <a:t>Operations Scheduling (</a:t>
            </a:r>
            <a:r>
              <a:rPr lang="en-US" sz="3600" b="1" dirty="0" err="1"/>
              <a:t>Cont</a:t>
            </a:r>
            <a:r>
              <a:rPr lang="en-US" sz="3600" b="1" dirty="0"/>
              <a:t>)</a:t>
            </a:r>
          </a:p>
        </p:txBody>
      </p:sp>
    </p:spTree>
    <p:extLst>
      <p:ext uri="{BB962C8B-B14F-4D97-AF65-F5344CB8AC3E}">
        <p14:creationId xmlns:p14="http://schemas.microsoft.com/office/powerpoint/2010/main" val="1538548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836" y="370840"/>
            <a:ext cx="6625164" cy="670560"/>
          </a:xfrm>
        </p:spPr>
        <p:txBody>
          <a:bodyPr>
            <a:normAutofit fontScale="90000"/>
          </a:bodyPr>
          <a:lstStyle/>
          <a:p>
            <a:r>
              <a:rPr lang="en-US" dirty="0"/>
              <a:t>Operations Scheduling (</a:t>
            </a:r>
            <a:r>
              <a:rPr lang="en-US" dirty="0" err="1"/>
              <a:t>Cont</a:t>
            </a:r>
            <a:r>
              <a:rPr lang="en-US" dirty="0"/>
              <a:t>)</a:t>
            </a:r>
          </a:p>
        </p:txBody>
      </p:sp>
      <p:sp>
        <p:nvSpPr>
          <p:cNvPr id="3" name="Content Placeholder 2"/>
          <p:cNvSpPr>
            <a:spLocks noGrp="1"/>
          </p:cNvSpPr>
          <p:nvPr>
            <p:ph sz="half" idx="1"/>
          </p:nvPr>
        </p:nvSpPr>
        <p:spPr>
          <a:xfrm>
            <a:off x="1579956" y="1632646"/>
            <a:ext cx="4230929" cy="1796354"/>
          </a:xfrm>
        </p:spPr>
        <p:txBody>
          <a:bodyPr>
            <a:normAutofit/>
          </a:bodyPr>
          <a:lstStyle/>
          <a:p>
            <a:pPr>
              <a:defRPr/>
            </a:pPr>
            <a:r>
              <a:rPr lang="en-US" sz="2800" b="1" dirty="0">
                <a:solidFill>
                  <a:schemeClr val="accent1"/>
                </a:solidFill>
              </a:rPr>
              <a:t>Staff schedules </a:t>
            </a:r>
          </a:p>
          <a:p>
            <a:pPr lvl="1">
              <a:defRPr/>
            </a:pPr>
            <a:r>
              <a:rPr lang="en-US" sz="2600" dirty="0">
                <a:solidFill>
                  <a:schemeClr val="accent1"/>
                </a:solidFill>
              </a:rPr>
              <a:t>identify who and how many employees will be working, and when</a:t>
            </a:r>
          </a:p>
          <a:p>
            <a:pPr>
              <a:defRPr/>
            </a:pPr>
            <a:endParaRPr lang="en-US" sz="2800" dirty="0">
              <a:solidFill>
                <a:schemeClr val="accent2"/>
              </a:solidFill>
            </a:endParaRPr>
          </a:p>
          <a:p>
            <a:endParaRPr lang="en-US" sz="2800" dirty="0">
              <a:solidFill>
                <a:schemeClr val="accent2"/>
              </a:solidFill>
            </a:endParaRPr>
          </a:p>
        </p:txBody>
      </p:sp>
      <p:sp>
        <p:nvSpPr>
          <p:cNvPr id="4" name="Content Placeholder 3"/>
          <p:cNvSpPr>
            <a:spLocks noGrp="1"/>
          </p:cNvSpPr>
          <p:nvPr>
            <p:ph sz="half" idx="2"/>
          </p:nvPr>
        </p:nvSpPr>
        <p:spPr>
          <a:xfrm>
            <a:off x="6537770" y="1632646"/>
            <a:ext cx="4172017" cy="1796354"/>
          </a:xfrm>
        </p:spPr>
        <p:txBody>
          <a:bodyPr>
            <a:normAutofit/>
          </a:bodyPr>
          <a:lstStyle/>
          <a:p>
            <a:pPr>
              <a:buClr>
                <a:srgbClr val="376092"/>
              </a:buClr>
            </a:pPr>
            <a:r>
              <a:rPr lang="en-US" altLang="en-US" sz="2800" b="1" dirty="0">
                <a:solidFill>
                  <a:schemeClr val="accent1"/>
                </a:solidFill>
              </a:rPr>
              <a:t>Project schedules </a:t>
            </a:r>
          </a:p>
          <a:p>
            <a:pPr lvl="1"/>
            <a:r>
              <a:rPr lang="en-US" altLang="en-US" sz="2600" dirty="0">
                <a:solidFill>
                  <a:schemeClr val="accent1"/>
                </a:solidFill>
              </a:rPr>
              <a:t>provide coordination for completing large-scale projects</a:t>
            </a:r>
          </a:p>
          <a:p>
            <a:pPr>
              <a:buClr>
                <a:srgbClr val="376092"/>
              </a:buClr>
            </a:pPr>
            <a:endParaRPr lang="en-US" altLang="en-US" sz="2800" dirty="0">
              <a:solidFill>
                <a:schemeClr val="accent2"/>
              </a:solidFill>
            </a:endParaRPr>
          </a:p>
          <a:p>
            <a:endParaRPr lang="en-US" sz="2800" dirty="0">
              <a:solidFill>
                <a:schemeClr val="accent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603" y="3771407"/>
            <a:ext cx="5126564" cy="2513749"/>
          </a:xfrm>
          <a:prstGeom prst="rect">
            <a:avLst/>
          </a:prstGeom>
        </p:spPr>
      </p:pic>
    </p:spTree>
    <p:extLst>
      <p:ext uri="{BB962C8B-B14F-4D97-AF65-F5344CB8AC3E}">
        <p14:creationId xmlns:p14="http://schemas.microsoft.com/office/powerpoint/2010/main" val="1774494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433604"/>
            <a:ext cx="6896100" cy="625475"/>
          </a:xfrm>
        </p:spPr>
        <p:txBody>
          <a:bodyPr>
            <a:normAutofit fontScale="90000"/>
          </a:bodyPr>
          <a:lstStyle/>
          <a:p>
            <a:r>
              <a:rPr lang="en-US" dirty="0"/>
              <a:t>Project Scheduling: Gantt Chart</a:t>
            </a:r>
          </a:p>
        </p:txBody>
      </p:sp>
      <p:pic>
        <p:nvPicPr>
          <p:cNvPr id="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96166" y="2932680"/>
            <a:ext cx="6431934" cy="340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3A617D3-DA9B-4F07-87B2-83456CD2C8F8}"/>
              </a:ext>
            </a:extLst>
          </p:cNvPr>
          <p:cNvSpPr txBox="1"/>
          <p:nvPr/>
        </p:nvSpPr>
        <p:spPr>
          <a:xfrm>
            <a:off x="1574800" y="1395715"/>
            <a:ext cx="10617200" cy="1200329"/>
          </a:xfrm>
          <a:prstGeom prst="rect">
            <a:avLst/>
          </a:prstGeom>
          <a:noFill/>
        </p:spPr>
        <p:txBody>
          <a:bodyPr wrap="square">
            <a:spAutoFit/>
          </a:bodyPr>
          <a:lstStyle/>
          <a:p>
            <a:pPr>
              <a:defRPr/>
            </a:pPr>
            <a:r>
              <a:rPr lang="en-US" sz="2400" b="1" dirty="0">
                <a:solidFill>
                  <a:schemeClr val="accent1"/>
                </a:solidFill>
              </a:rPr>
              <a:t>Gantt Chart </a:t>
            </a:r>
          </a:p>
          <a:p>
            <a:pPr lvl="1">
              <a:defRPr/>
            </a:pPr>
            <a:r>
              <a:rPr lang="en-US" sz="2400" dirty="0">
                <a:solidFill>
                  <a:schemeClr val="accent1"/>
                </a:solidFill>
              </a:rPr>
              <a:t>production schedule that breaks down large projects into steps to be performed and specifies the time required to perform each step</a:t>
            </a:r>
          </a:p>
        </p:txBody>
      </p:sp>
    </p:spTree>
    <p:extLst>
      <p:ext uri="{BB962C8B-B14F-4D97-AF65-F5344CB8AC3E}">
        <p14:creationId xmlns:p14="http://schemas.microsoft.com/office/powerpoint/2010/main" val="2952330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234" y="510033"/>
            <a:ext cx="8596668" cy="480470"/>
          </a:xfrm>
        </p:spPr>
        <p:txBody>
          <a:bodyPr>
            <a:normAutofit fontScale="90000"/>
          </a:bodyPr>
          <a:lstStyle/>
          <a:p>
            <a:r>
              <a:rPr lang="en-US" dirty="0"/>
              <a:t>Project Scheduling: PERT Chart</a:t>
            </a: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99361" y="2528708"/>
            <a:ext cx="6543039" cy="381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9D7258E-0428-4975-A60D-E8DE20953E54}"/>
              </a:ext>
            </a:extLst>
          </p:cNvPr>
          <p:cNvSpPr txBox="1"/>
          <p:nvPr/>
        </p:nvSpPr>
        <p:spPr>
          <a:xfrm>
            <a:off x="1725534" y="1328379"/>
            <a:ext cx="9131734" cy="1200329"/>
          </a:xfrm>
          <a:prstGeom prst="rect">
            <a:avLst/>
          </a:prstGeom>
          <a:noFill/>
        </p:spPr>
        <p:txBody>
          <a:bodyPr wrap="square">
            <a:spAutoFit/>
          </a:bodyPr>
          <a:lstStyle/>
          <a:p>
            <a:pPr>
              <a:defRPr/>
            </a:pPr>
            <a:r>
              <a:rPr lang="en-US" sz="2400" b="1" dirty="0">
                <a:solidFill>
                  <a:schemeClr val="accent1"/>
                </a:solidFill>
              </a:rPr>
              <a:t>PERT Chart </a:t>
            </a:r>
          </a:p>
          <a:p>
            <a:pPr lvl="1">
              <a:defRPr/>
            </a:pPr>
            <a:r>
              <a:rPr lang="en-US" sz="2400" dirty="0">
                <a:solidFill>
                  <a:schemeClr val="accent1"/>
                </a:solidFill>
              </a:rPr>
              <a:t>production schedule specifying the sequence of activities, time requirements, and critical path for performing the steps in a project</a:t>
            </a:r>
          </a:p>
        </p:txBody>
      </p:sp>
    </p:spTree>
    <p:extLst>
      <p:ext uri="{BB962C8B-B14F-4D97-AF65-F5344CB8AC3E}">
        <p14:creationId xmlns:p14="http://schemas.microsoft.com/office/powerpoint/2010/main" val="275610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819" y="153856"/>
            <a:ext cx="10515600" cy="1325563"/>
          </a:xfrm>
        </p:spPr>
        <p:txBody>
          <a:bodyPr/>
          <a:lstStyle/>
          <a:p>
            <a:r>
              <a:rPr lang="en-US" b="1" dirty="0"/>
              <a:t>What Does Operations Mean?</a:t>
            </a:r>
          </a:p>
        </p:txBody>
      </p:sp>
      <p:sp>
        <p:nvSpPr>
          <p:cNvPr id="3" name="Content Placeholder 2"/>
          <p:cNvSpPr>
            <a:spLocks noGrp="1"/>
          </p:cNvSpPr>
          <p:nvPr>
            <p:ph idx="1"/>
          </p:nvPr>
        </p:nvSpPr>
        <p:spPr>
          <a:xfrm>
            <a:off x="1376819" y="1479419"/>
            <a:ext cx="8596668" cy="4306773"/>
          </a:xfrm>
        </p:spPr>
        <p:txBody>
          <a:bodyPr>
            <a:normAutofit/>
          </a:bodyPr>
          <a:lstStyle/>
          <a:p>
            <a:pPr>
              <a:buClr>
                <a:srgbClr val="254061"/>
              </a:buClr>
            </a:pPr>
            <a:r>
              <a:rPr lang="en-US" altLang="en-US" sz="2800" b="1" dirty="0">
                <a:solidFill>
                  <a:schemeClr val="accent1"/>
                </a:solidFill>
              </a:rPr>
              <a:t>Operations (Production) </a:t>
            </a:r>
          </a:p>
          <a:p>
            <a:pPr lvl="1"/>
            <a:r>
              <a:rPr lang="en-US" altLang="en-US" sz="2600" dirty="0">
                <a:solidFill>
                  <a:schemeClr val="accent1"/>
                </a:solidFill>
              </a:rPr>
              <a:t>activities involved in making products — goods and services — for customers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616" y="2897519"/>
            <a:ext cx="6096000" cy="2888673"/>
          </a:xfrm>
          <a:prstGeom prst="rect">
            <a:avLst/>
          </a:prstGeom>
        </p:spPr>
      </p:pic>
    </p:spTree>
    <p:extLst>
      <p:ext uri="{BB962C8B-B14F-4D97-AF65-F5344CB8AC3E}">
        <p14:creationId xmlns:p14="http://schemas.microsoft.com/office/powerpoint/2010/main" val="1097044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334" y="372165"/>
            <a:ext cx="8596668" cy="672363"/>
          </a:xfrm>
        </p:spPr>
        <p:txBody>
          <a:bodyPr>
            <a:normAutofit fontScale="90000"/>
          </a:bodyPr>
          <a:lstStyle/>
          <a:p>
            <a:r>
              <a:rPr lang="en-US" dirty="0"/>
              <a:t>Operations Control</a:t>
            </a:r>
          </a:p>
        </p:txBody>
      </p:sp>
      <p:sp>
        <p:nvSpPr>
          <p:cNvPr id="3" name="Content Placeholder 2"/>
          <p:cNvSpPr>
            <a:spLocks noGrp="1"/>
          </p:cNvSpPr>
          <p:nvPr>
            <p:ph idx="1"/>
          </p:nvPr>
        </p:nvSpPr>
        <p:spPr>
          <a:xfrm>
            <a:off x="1566334" y="1435347"/>
            <a:ext cx="8596668" cy="4631416"/>
          </a:xfrm>
        </p:spPr>
        <p:txBody>
          <a:bodyPr>
            <a:normAutofit/>
          </a:bodyPr>
          <a:lstStyle/>
          <a:p>
            <a:pPr>
              <a:defRPr/>
            </a:pPr>
            <a:r>
              <a:rPr lang="en-US" sz="2800" b="1" dirty="0">
                <a:solidFill>
                  <a:schemeClr val="accent1"/>
                </a:solidFill>
              </a:rPr>
              <a:t>Operations Control </a:t>
            </a:r>
          </a:p>
          <a:p>
            <a:pPr lvl="1">
              <a:defRPr/>
            </a:pPr>
            <a:r>
              <a:rPr lang="en-US" sz="2600" dirty="0">
                <a:solidFill>
                  <a:schemeClr val="accent1"/>
                </a:solidFill>
              </a:rPr>
              <a:t>process of monitoring production performance by comparing results with plans and taking corrective action when needed</a:t>
            </a:r>
          </a:p>
          <a:p>
            <a:pPr>
              <a:defRPr/>
            </a:pPr>
            <a:r>
              <a:rPr lang="en-US" sz="2800" b="1" dirty="0">
                <a:solidFill>
                  <a:schemeClr val="accent1"/>
                </a:solidFill>
              </a:rPr>
              <a:t>Follow-Up </a:t>
            </a:r>
          </a:p>
          <a:p>
            <a:pPr lvl="1">
              <a:defRPr/>
            </a:pPr>
            <a:r>
              <a:rPr lang="en-US" sz="2600" dirty="0">
                <a:solidFill>
                  <a:schemeClr val="accent1"/>
                </a:solidFill>
              </a:rPr>
              <a:t>operations control activity for ensuring that production decisions are being implemented</a:t>
            </a:r>
          </a:p>
          <a:p>
            <a:endParaRPr lang="en-US" sz="2800" dirty="0">
              <a:solidFill>
                <a:schemeClr val="accent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18" y="4597595"/>
            <a:ext cx="2365150" cy="159577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9114"/>
          <a:stretch/>
        </p:blipFill>
        <p:spPr>
          <a:xfrm>
            <a:off x="6825528" y="4579753"/>
            <a:ext cx="2191472" cy="1740224"/>
          </a:xfrm>
          <a:prstGeom prst="rect">
            <a:avLst/>
          </a:prstGeom>
        </p:spPr>
      </p:pic>
    </p:spTree>
    <p:extLst>
      <p:ext uri="{BB962C8B-B14F-4D97-AF65-F5344CB8AC3E}">
        <p14:creationId xmlns:p14="http://schemas.microsoft.com/office/powerpoint/2010/main" val="257579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F99226D-6C87-481D-BB11-BA9386E45D7F}"/>
              </a:ext>
            </a:extLst>
          </p:cNvPr>
          <p:cNvSpPr>
            <a:spLocks noGrp="1"/>
          </p:cNvSpPr>
          <p:nvPr>
            <p:ph type="title"/>
          </p:nvPr>
        </p:nvSpPr>
        <p:spPr>
          <a:xfrm>
            <a:off x="1549400" y="304800"/>
            <a:ext cx="7924800" cy="488540"/>
          </a:xfrm>
        </p:spPr>
        <p:txBody>
          <a:bodyPr>
            <a:normAutofit fontScale="90000"/>
          </a:bodyPr>
          <a:lstStyle/>
          <a:p>
            <a:r>
              <a:rPr lang="en-US" dirty="0"/>
              <a:t>Materials Management</a:t>
            </a:r>
          </a:p>
        </p:txBody>
      </p:sp>
      <p:sp>
        <p:nvSpPr>
          <p:cNvPr id="5" name="Content Placeholder 3">
            <a:extLst>
              <a:ext uri="{FF2B5EF4-FFF2-40B4-BE49-F238E27FC236}">
                <a16:creationId xmlns:a16="http://schemas.microsoft.com/office/drawing/2014/main" id="{C7918CE0-2376-4CB5-BB12-5169BE73AD13}"/>
              </a:ext>
            </a:extLst>
          </p:cNvPr>
          <p:cNvSpPr>
            <a:spLocks noGrp="1"/>
          </p:cNvSpPr>
          <p:nvPr>
            <p:ph idx="1"/>
          </p:nvPr>
        </p:nvSpPr>
        <p:spPr>
          <a:xfrm>
            <a:off x="1234607" y="2946734"/>
            <a:ext cx="10299700" cy="1437315"/>
          </a:xfrm>
        </p:spPr>
        <p:txBody>
          <a:bodyPr/>
          <a:lstStyle/>
          <a:p>
            <a:pPr>
              <a:buClr>
                <a:srgbClr val="254061"/>
              </a:buClr>
            </a:pPr>
            <a:r>
              <a:rPr lang="en-US" altLang="en-US" b="1" dirty="0">
                <a:solidFill>
                  <a:schemeClr val="accent1"/>
                </a:solidFill>
              </a:rPr>
              <a:t>Materials management</a:t>
            </a:r>
          </a:p>
          <a:p>
            <a:pPr lvl="1">
              <a:buClr>
                <a:srgbClr val="254061"/>
              </a:buClr>
            </a:pPr>
            <a:r>
              <a:rPr lang="en-US" altLang="en-US" dirty="0">
                <a:solidFill>
                  <a:schemeClr val="accent1"/>
                </a:solidFill>
              </a:rPr>
              <a:t>the process by which managers plan, organize, and control the flow of materials from sources of supply through distribution of finished goods</a:t>
            </a:r>
          </a:p>
          <a:p>
            <a:pPr marL="0" indent="0">
              <a:buNone/>
            </a:pPr>
            <a:endParaRPr lang="en-US" dirty="0"/>
          </a:p>
        </p:txBody>
      </p:sp>
      <p:pic>
        <p:nvPicPr>
          <p:cNvPr id="6" name="Picture 5">
            <a:extLst>
              <a:ext uri="{FF2B5EF4-FFF2-40B4-BE49-F238E27FC236}">
                <a16:creationId xmlns:a16="http://schemas.microsoft.com/office/drawing/2014/main" id="{F58D44F7-27B4-4EA7-83F6-9DE675ABA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2043" y="4389470"/>
            <a:ext cx="3939513" cy="1681130"/>
          </a:xfrm>
          <a:prstGeom prst="rect">
            <a:avLst/>
          </a:prstGeom>
        </p:spPr>
      </p:pic>
      <p:sp>
        <p:nvSpPr>
          <p:cNvPr id="7" name="TextBox 6">
            <a:extLst>
              <a:ext uri="{FF2B5EF4-FFF2-40B4-BE49-F238E27FC236}">
                <a16:creationId xmlns:a16="http://schemas.microsoft.com/office/drawing/2014/main" id="{04520920-1C38-4D91-914C-12DDAF0CCEAC}"/>
              </a:ext>
            </a:extLst>
          </p:cNvPr>
          <p:cNvSpPr txBox="1"/>
          <p:nvPr/>
        </p:nvSpPr>
        <p:spPr>
          <a:xfrm>
            <a:off x="1377638" y="1477580"/>
            <a:ext cx="10299700" cy="1200329"/>
          </a:xfrm>
          <a:prstGeom prst="rect">
            <a:avLst/>
          </a:prstGeom>
          <a:noFill/>
        </p:spPr>
        <p:txBody>
          <a:bodyPr wrap="square">
            <a:spAutoFit/>
          </a:bodyPr>
          <a:lstStyle/>
          <a:p>
            <a:pPr algn="l"/>
            <a:r>
              <a:rPr lang="en-US" sz="2400" b="0" i="0" u="none" strike="noStrike" baseline="0" dirty="0">
                <a:solidFill>
                  <a:schemeClr val="accent1"/>
                </a:solidFill>
                <a:latin typeface="Calibri" panose="020F0502020204030204" pitchFamily="34" charset="0"/>
              </a:rPr>
              <a:t>Operations control includes</a:t>
            </a:r>
          </a:p>
          <a:p>
            <a:pPr algn="l"/>
            <a:r>
              <a:rPr lang="en-US" sz="2400" dirty="0">
                <a:solidFill>
                  <a:schemeClr val="accent1"/>
                </a:solidFill>
                <a:latin typeface="Calibri" panose="020F0502020204030204" pitchFamily="34" charset="0"/>
              </a:rPr>
              <a:t>M</a:t>
            </a:r>
            <a:r>
              <a:rPr lang="en-US" sz="2400" b="0" i="0" u="none" strike="noStrike" baseline="0" dirty="0">
                <a:solidFill>
                  <a:schemeClr val="accent1"/>
                </a:solidFill>
                <a:latin typeface="Calibri" panose="020F0502020204030204" pitchFamily="34" charset="0"/>
              </a:rPr>
              <a:t>aterials </a:t>
            </a:r>
            <a:r>
              <a:rPr lang="en-US" sz="2400" dirty="0">
                <a:solidFill>
                  <a:schemeClr val="accent1"/>
                </a:solidFill>
                <a:latin typeface="Calibri" panose="020F0502020204030204" pitchFamily="34" charset="0"/>
              </a:rPr>
              <a:t>M</a:t>
            </a:r>
            <a:r>
              <a:rPr lang="en-US" sz="2400" b="0" i="0" u="none" strike="noStrike" baseline="0" dirty="0">
                <a:solidFill>
                  <a:schemeClr val="accent1"/>
                </a:solidFill>
                <a:latin typeface="Calibri" panose="020F0502020204030204" pitchFamily="34" charset="0"/>
              </a:rPr>
              <a:t>anagement and Quality Control. Both activities ensure that</a:t>
            </a:r>
          </a:p>
          <a:p>
            <a:pPr algn="l"/>
            <a:r>
              <a:rPr lang="en-US" sz="2400" b="0" i="0" u="none" strike="noStrike" baseline="0" dirty="0">
                <a:solidFill>
                  <a:schemeClr val="accent1"/>
                </a:solidFill>
                <a:latin typeface="Calibri" panose="020F0502020204030204" pitchFamily="34" charset="0"/>
              </a:rPr>
              <a:t>schedules are met and products delivered, both in quantity and in quality.</a:t>
            </a:r>
            <a:endParaRPr lang="en-US" sz="2400" dirty="0">
              <a:solidFill>
                <a:schemeClr val="accent1"/>
              </a:solidFill>
            </a:endParaRPr>
          </a:p>
        </p:txBody>
      </p:sp>
    </p:spTree>
    <p:extLst>
      <p:ext uri="{BB962C8B-B14F-4D97-AF65-F5344CB8AC3E}">
        <p14:creationId xmlns:p14="http://schemas.microsoft.com/office/powerpoint/2010/main" val="3250425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778F996-500F-4B4D-A6F1-74F078BC4C80}"/>
              </a:ext>
            </a:extLst>
          </p:cNvPr>
          <p:cNvSpPr>
            <a:spLocks noGrp="1"/>
          </p:cNvSpPr>
          <p:nvPr>
            <p:ph type="title"/>
          </p:nvPr>
        </p:nvSpPr>
        <p:spPr>
          <a:xfrm>
            <a:off x="1524000" y="292100"/>
            <a:ext cx="7924800" cy="1143000"/>
          </a:xfrm>
        </p:spPr>
        <p:txBody>
          <a:bodyPr/>
          <a:lstStyle/>
          <a:p>
            <a:r>
              <a:rPr lang="en-US" sz="3600" dirty="0"/>
              <a:t>Materials Management Activities for </a:t>
            </a:r>
            <a:br>
              <a:rPr lang="en-US" sz="3600" dirty="0"/>
            </a:br>
            <a:r>
              <a:rPr lang="en-US" sz="3600" dirty="0"/>
              <a:t>Physical Goods</a:t>
            </a:r>
          </a:p>
        </p:txBody>
      </p:sp>
      <p:sp>
        <p:nvSpPr>
          <p:cNvPr id="7" name="Content Placeholder 2">
            <a:extLst>
              <a:ext uri="{FF2B5EF4-FFF2-40B4-BE49-F238E27FC236}">
                <a16:creationId xmlns:a16="http://schemas.microsoft.com/office/drawing/2014/main" id="{4215BBA1-70B3-4D12-88B5-52F8CCD0480C}"/>
              </a:ext>
            </a:extLst>
          </p:cNvPr>
          <p:cNvSpPr>
            <a:spLocks noGrp="1"/>
          </p:cNvSpPr>
          <p:nvPr>
            <p:ph idx="1"/>
          </p:nvPr>
        </p:nvSpPr>
        <p:spPr>
          <a:xfrm>
            <a:off x="1676400" y="1778001"/>
            <a:ext cx="8001000" cy="4038183"/>
          </a:xfrm>
        </p:spPr>
        <p:txBody>
          <a:bodyPr>
            <a:normAutofit lnSpcReduction="10000"/>
          </a:bodyPr>
          <a:lstStyle/>
          <a:p>
            <a:r>
              <a:rPr lang="en-US" b="1" dirty="0">
                <a:solidFill>
                  <a:schemeClr val="accent1"/>
                </a:solidFill>
              </a:rPr>
              <a:t>Supplier Selection </a:t>
            </a:r>
          </a:p>
          <a:p>
            <a:pPr lvl="1"/>
            <a:r>
              <a:rPr lang="en-US" sz="2800" dirty="0">
                <a:solidFill>
                  <a:schemeClr val="accent1"/>
                </a:solidFill>
              </a:rPr>
              <a:t>process of finding and choosing suppliers from whom to buy </a:t>
            </a:r>
          </a:p>
          <a:p>
            <a:pPr marL="457200" lvl="1" indent="0">
              <a:buNone/>
            </a:pPr>
            <a:r>
              <a:rPr lang="en-US" altLang="en-US" sz="2200" dirty="0">
                <a:solidFill>
                  <a:schemeClr val="accent1"/>
                </a:solidFill>
              </a:rPr>
              <a:t> It includes evaluating potential suppliers, negotiating terms of service, and maintaining positive buyer–seller relationships.</a:t>
            </a:r>
          </a:p>
          <a:p>
            <a:pPr lvl="1"/>
            <a:endParaRPr lang="en-US" dirty="0">
              <a:solidFill>
                <a:schemeClr val="accent1"/>
              </a:solidFill>
            </a:endParaRPr>
          </a:p>
          <a:p>
            <a:r>
              <a:rPr lang="en-US" b="1" dirty="0">
                <a:solidFill>
                  <a:schemeClr val="accent1"/>
                </a:solidFill>
              </a:rPr>
              <a:t>Purchasing </a:t>
            </a:r>
          </a:p>
          <a:p>
            <a:pPr lvl="1"/>
            <a:r>
              <a:rPr lang="en-US" sz="2800" dirty="0">
                <a:solidFill>
                  <a:schemeClr val="accent1"/>
                </a:solidFill>
              </a:rPr>
              <a:t>acquisition of the materials and services that a firm needs to produce its products</a:t>
            </a:r>
          </a:p>
          <a:p>
            <a:pPr marL="457200" lvl="1" indent="0">
              <a:buNone/>
            </a:pPr>
            <a:r>
              <a:rPr lang="en-US" altLang="en-US" sz="2200" dirty="0">
                <a:solidFill>
                  <a:schemeClr val="accent1"/>
                </a:solidFill>
              </a:rPr>
              <a:t>Most large firms have purchasing departments to buy proper services and materials in the amounts needed.</a:t>
            </a:r>
          </a:p>
          <a:p>
            <a:pPr marL="457200" lvl="1" indent="0">
              <a:buNone/>
            </a:pPr>
            <a:endParaRPr lang="en-US" dirty="0">
              <a:solidFill>
                <a:schemeClr val="accent1"/>
              </a:solidFill>
            </a:endParaRPr>
          </a:p>
        </p:txBody>
      </p:sp>
    </p:spTree>
    <p:extLst>
      <p:ext uri="{BB962C8B-B14F-4D97-AF65-F5344CB8AC3E}">
        <p14:creationId xmlns:p14="http://schemas.microsoft.com/office/powerpoint/2010/main" val="249999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778F996-500F-4B4D-A6F1-74F078BC4C80}"/>
              </a:ext>
            </a:extLst>
          </p:cNvPr>
          <p:cNvSpPr>
            <a:spLocks noGrp="1"/>
          </p:cNvSpPr>
          <p:nvPr>
            <p:ph type="title"/>
          </p:nvPr>
        </p:nvSpPr>
        <p:spPr>
          <a:xfrm>
            <a:off x="1524000" y="292100"/>
            <a:ext cx="7924800" cy="1143000"/>
          </a:xfrm>
        </p:spPr>
        <p:txBody>
          <a:bodyPr/>
          <a:lstStyle/>
          <a:p>
            <a:r>
              <a:rPr lang="en-US" sz="3600" dirty="0"/>
              <a:t>Materials Management Activities for </a:t>
            </a:r>
            <a:br>
              <a:rPr lang="en-US" sz="3600" dirty="0"/>
            </a:br>
            <a:r>
              <a:rPr lang="en-US" sz="3600" dirty="0"/>
              <a:t>Physical Goods (</a:t>
            </a:r>
            <a:r>
              <a:rPr lang="en-US" sz="3600" dirty="0" err="1"/>
              <a:t>Cont</a:t>
            </a:r>
            <a:r>
              <a:rPr lang="en-US" sz="3600" dirty="0"/>
              <a:t>)</a:t>
            </a:r>
          </a:p>
        </p:txBody>
      </p:sp>
      <p:sp>
        <p:nvSpPr>
          <p:cNvPr id="5" name="TextBox 4">
            <a:extLst>
              <a:ext uri="{FF2B5EF4-FFF2-40B4-BE49-F238E27FC236}">
                <a16:creationId xmlns:a16="http://schemas.microsoft.com/office/drawing/2014/main" id="{28426BDE-3660-4EFF-AF2E-03391AFB58D6}"/>
              </a:ext>
            </a:extLst>
          </p:cNvPr>
          <p:cNvSpPr txBox="1"/>
          <p:nvPr/>
        </p:nvSpPr>
        <p:spPr>
          <a:xfrm>
            <a:off x="1524000" y="1623358"/>
            <a:ext cx="10541000" cy="4585871"/>
          </a:xfrm>
          <a:prstGeom prst="rect">
            <a:avLst/>
          </a:prstGeom>
          <a:noFill/>
        </p:spPr>
        <p:txBody>
          <a:bodyPr wrap="square">
            <a:spAutoFit/>
          </a:bodyPr>
          <a:lstStyle/>
          <a:p>
            <a:r>
              <a:rPr lang="en-US" sz="2800" b="1" dirty="0">
                <a:solidFill>
                  <a:schemeClr val="accent1"/>
                </a:solidFill>
              </a:rPr>
              <a:t>Transportation</a:t>
            </a:r>
            <a:r>
              <a:rPr lang="en-US" sz="2800" dirty="0">
                <a:solidFill>
                  <a:schemeClr val="accent1"/>
                </a:solidFill>
              </a:rPr>
              <a:t> </a:t>
            </a:r>
          </a:p>
          <a:p>
            <a:pPr lvl="1"/>
            <a:r>
              <a:rPr lang="en-US" sz="2800" dirty="0">
                <a:solidFill>
                  <a:schemeClr val="accent1"/>
                </a:solidFill>
              </a:rPr>
              <a:t>activities in transporting resources to the producer, and finished goods to customers</a:t>
            </a:r>
          </a:p>
          <a:p>
            <a:r>
              <a:rPr lang="en-US" sz="2800" b="1" dirty="0">
                <a:solidFill>
                  <a:schemeClr val="accent1"/>
                </a:solidFill>
              </a:rPr>
              <a:t>Warehousing </a:t>
            </a:r>
          </a:p>
          <a:p>
            <a:pPr lvl="1"/>
            <a:r>
              <a:rPr lang="en-US" sz="2800" dirty="0">
                <a:solidFill>
                  <a:schemeClr val="accent1"/>
                </a:solidFill>
              </a:rPr>
              <a:t>storage of incoming materials for production and finished goods for distribution to customers</a:t>
            </a:r>
          </a:p>
          <a:p>
            <a:r>
              <a:rPr lang="en-US" sz="2800" b="1" dirty="0">
                <a:solidFill>
                  <a:schemeClr val="accent1"/>
                </a:solidFill>
              </a:rPr>
              <a:t>Inventory Control </a:t>
            </a:r>
          </a:p>
          <a:p>
            <a:pPr lvl="1"/>
            <a:r>
              <a:rPr lang="en-US" sz="2800" dirty="0">
                <a:solidFill>
                  <a:schemeClr val="accent1"/>
                </a:solidFill>
              </a:rPr>
              <a:t>process of receiving, storing, handling, and counting of all raw materials, partly finished goods, and finished goods</a:t>
            </a:r>
          </a:p>
          <a:p>
            <a:pPr lvl="1"/>
            <a:r>
              <a:rPr lang="en-US" sz="2000" b="0" i="0" u="none" strike="noStrike" kern="1200" baseline="0" dirty="0">
                <a:solidFill>
                  <a:schemeClr val="accent1"/>
                </a:solidFill>
                <a:latin typeface="+mn-lt"/>
                <a:ea typeface="+mn-ea"/>
                <a:cs typeface="Arial" charset="0"/>
              </a:rPr>
              <a:t>It ensures that enough materials inventories are available to meet production schedules, while at the same time avoiding expensive excess inventories.</a:t>
            </a:r>
            <a:endParaRPr lang="en-US" sz="2000" dirty="0">
              <a:solidFill>
                <a:schemeClr val="accent1"/>
              </a:solidFill>
            </a:endParaRPr>
          </a:p>
        </p:txBody>
      </p:sp>
    </p:spTree>
    <p:extLst>
      <p:ext uri="{BB962C8B-B14F-4D97-AF65-F5344CB8AC3E}">
        <p14:creationId xmlns:p14="http://schemas.microsoft.com/office/powerpoint/2010/main" val="539287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5D30A1-1853-4512-8C5E-DE9A8BC0B4E2}"/>
              </a:ext>
            </a:extLst>
          </p:cNvPr>
          <p:cNvSpPr txBox="1"/>
          <p:nvPr/>
        </p:nvSpPr>
        <p:spPr>
          <a:xfrm>
            <a:off x="1524000" y="1468328"/>
            <a:ext cx="10261600" cy="3539430"/>
          </a:xfrm>
          <a:prstGeom prst="rect">
            <a:avLst/>
          </a:prstGeom>
          <a:noFill/>
        </p:spPr>
        <p:txBody>
          <a:bodyPr wrap="square">
            <a:spAutoFit/>
          </a:bodyPr>
          <a:lstStyle/>
          <a:p>
            <a:pPr>
              <a:defRPr/>
            </a:pPr>
            <a:r>
              <a:rPr lang="en-US" sz="2800" b="1" dirty="0">
                <a:solidFill>
                  <a:schemeClr val="accent1"/>
                </a:solidFill>
              </a:rPr>
              <a:t>Lean Production System </a:t>
            </a:r>
          </a:p>
          <a:p>
            <a:pPr lvl="1">
              <a:defRPr/>
            </a:pPr>
            <a:r>
              <a:rPr lang="en-US" sz="2800" dirty="0">
                <a:solidFill>
                  <a:schemeClr val="accent1"/>
                </a:solidFill>
              </a:rPr>
              <a:t>production system designed for smooth production flows that avoid inefficiencies, eliminate unnecessary inventories, and continuously improve production processes</a:t>
            </a:r>
          </a:p>
          <a:p>
            <a:pPr lvl="1">
              <a:defRPr/>
            </a:pPr>
            <a:endParaRPr lang="en-US" sz="2800" dirty="0">
              <a:solidFill>
                <a:schemeClr val="accent1"/>
              </a:solidFill>
            </a:endParaRPr>
          </a:p>
          <a:p>
            <a:pPr>
              <a:defRPr/>
            </a:pPr>
            <a:r>
              <a:rPr lang="en-US" sz="2800" b="1" dirty="0">
                <a:solidFill>
                  <a:schemeClr val="accent1"/>
                </a:solidFill>
              </a:rPr>
              <a:t>Just-in-Time (JIT) Production </a:t>
            </a:r>
          </a:p>
          <a:p>
            <a:pPr lvl="1">
              <a:defRPr/>
            </a:pPr>
            <a:r>
              <a:rPr lang="en-US" sz="2800" dirty="0">
                <a:solidFill>
                  <a:schemeClr val="accent1"/>
                </a:solidFill>
              </a:rPr>
              <a:t>type of lean production system that brings together all materials at the precise time they are required at each production stage</a:t>
            </a:r>
          </a:p>
        </p:txBody>
      </p:sp>
      <p:sp>
        <p:nvSpPr>
          <p:cNvPr id="7" name="TextBox 6">
            <a:extLst>
              <a:ext uri="{FF2B5EF4-FFF2-40B4-BE49-F238E27FC236}">
                <a16:creationId xmlns:a16="http://schemas.microsoft.com/office/drawing/2014/main" id="{4751D2F0-B607-4F97-B25D-1E1508200BBD}"/>
              </a:ext>
            </a:extLst>
          </p:cNvPr>
          <p:cNvSpPr txBox="1"/>
          <p:nvPr/>
        </p:nvSpPr>
        <p:spPr>
          <a:xfrm>
            <a:off x="1524000" y="443984"/>
            <a:ext cx="6096000" cy="707886"/>
          </a:xfrm>
          <a:prstGeom prst="rect">
            <a:avLst/>
          </a:prstGeom>
          <a:noFill/>
        </p:spPr>
        <p:txBody>
          <a:bodyPr wrap="square">
            <a:spAutoFit/>
          </a:bodyPr>
          <a:lstStyle/>
          <a:p>
            <a:r>
              <a:rPr lang="en-US" sz="4000" b="1" dirty="0"/>
              <a:t>Materials Management</a:t>
            </a:r>
          </a:p>
        </p:txBody>
      </p:sp>
    </p:spTree>
    <p:extLst>
      <p:ext uri="{BB962C8B-B14F-4D97-AF65-F5344CB8AC3E}">
        <p14:creationId xmlns:p14="http://schemas.microsoft.com/office/powerpoint/2010/main" val="2805318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934" y="329527"/>
            <a:ext cx="8596668" cy="637691"/>
          </a:xfrm>
        </p:spPr>
        <p:txBody>
          <a:bodyPr>
            <a:normAutofit fontScale="90000"/>
          </a:bodyPr>
          <a:lstStyle/>
          <a:p>
            <a:r>
              <a:rPr lang="en-US" dirty="0"/>
              <a:t>Quality Control</a:t>
            </a:r>
          </a:p>
        </p:txBody>
      </p:sp>
      <p:sp>
        <p:nvSpPr>
          <p:cNvPr id="3" name="Content Placeholder 2"/>
          <p:cNvSpPr>
            <a:spLocks noGrp="1"/>
          </p:cNvSpPr>
          <p:nvPr>
            <p:ph idx="1"/>
          </p:nvPr>
        </p:nvSpPr>
        <p:spPr>
          <a:xfrm>
            <a:off x="1493964" y="1342759"/>
            <a:ext cx="8596668" cy="4749403"/>
          </a:xfrm>
        </p:spPr>
        <p:txBody>
          <a:bodyPr>
            <a:normAutofit/>
          </a:bodyPr>
          <a:lstStyle/>
          <a:p>
            <a:r>
              <a:rPr lang="en-US" altLang="en-US" sz="2600" dirty="0">
                <a:solidFill>
                  <a:schemeClr val="accent1"/>
                </a:solidFill>
              </a:rPr>
              <a:t>taking action to ensure that operations produces products that meet specific quality standards</a:t>
            </a:r>
          </a:p>
          <a:p>
            <a:r>
              <a:rPr lang="en-US" altLang="en-US" sz="2600" dirty="0">
                <a:solidFill>
                  <a:schemeClr val="accent1"/>
                </a:solidFill>
              </a:rPr>
              <a:t>requires establishment of specific standards and measurements</a:t>
            </a:r>
          </a:p>
          <a:p>
            <a:endParaRPr lang="en-US" sz="2800" dirty="0">
              <a:solidFill>
                <a:schemeClr val="accent2"/>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3179234" y="3429000"/>
            <a:ext cx="3438525" cy="28080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389" y="3429000"/>
            <a:ext cx="3290243" cy="2775923"/>
          </a:xfrm>
          <a:prstGeom prst="rect">
            <a:avLst/>
          </a:prstGeom>
        </p:spPr>
      </p:pic>
    </p:spTree>
    <p:extLst>
      <p:ext uri="{BB962C8B-B14F-4D97-AF65-F5344CB8AC3E}">
        <p14:creationId xmlns:p14="http://schemas.microsoft.com/office/powerpoint/2010/main" val="3182024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3C5B07-9B3B-4519-82F7-0E56CDA27531}"/>
              </a:ext>
            </a:extLst>
          </p:cNvPr>
          <p:cNvSpPr>
            <a:spLocks noGrp="1"/>
          </p:cNvSpPr>
          <p:nvPr>
            <p:ph type="title"/>
          </p:nvPr>
        </p:nvSpPr>
        <p:spPr>
          <a:xfrm>
            <a:off x="1498600" y="330200"/>
            <a:ext cx="7924800" cy="749300"/>
          </a:xfrm>
        </p:spPr>
        <p:txBody>
          <a:bodyPr>
            <a:normAutofit fontScale="90000"/>
          </a:bodyPr>
          <a:lstStyle/>
          <a:p>
            <a:r>
              <a:rPr lang="en-US" dirty="0"/>
              <a:t>The Quality-Productivity Connection</a:t>
            </a:r>
          </a:p>
        </p:txBody>
      </p:sp>
      <p:sp>
        <p:nvSpPr>
          <p:cNvPr id="5" name="Content Placeholder 2">
            <a:extLst>
              <a:ext uri="{FF2B5EF4-FFF2-40B4-BE49-F238E27FC236}">
                <a16:creationId xmlns:a16="http://schemas.microsoft.com/office/drawing/2014/main" id="{ED53E0CD-8918-4922-9FF9-73228224FACD}"/>
              </a:ext>
            </a:extLst>
          </p:cNvPr>
          <p:cNvSpPr>
            <a:spLocks noGrp="1"/>
          </p:cNvSpPr>
          <p:nvPr>
            <p:ph idx="1"/>
          </p:nvPr>
        </p:nvSpPr>
        <p:spPr>
          <a:xfrm>
            <a:off x="1663700" y="1498601"/>
            <a:ext cx="8001000" cy="1549399"/>
          </a:xfrm>
        </p:spPr>
        <p:txBody>
          <a:bodyPr/>
          <a:lstStyle/>
          <a:p>
            <a:r>
              <a:rPr lang="en-US" b="1" dirty="0">
                <a:solidFill>
                  <a:schemeClr val="accent1"/>
                </a:solidFill>
              </a:rPr>
              <a:t>Productivity </a:t>
            </a:r>
          </a:p>
          <a:p>
            <a:pPr lvl="1"/>
            <a:r>
              <a:rPr lang="en-US" dirty="0">
                <a:solidFill>
                  <a:schemeClr val="accent1"/>
                </a:solidFill>
              </a:rPr>
              <a:t>the amount of output produced compared with the amount of resources used to produce that output</a:t>
            </a:r>
            <a:endParaRPr lang="en-US" b="1" dirty="0">
              <a:solidFill>
                <a:schemeClr val="accent1"/>
              </a:solidFill>
            </a:endParaRPr>
          </a:p>
        </p:txBody>
      </p:sp>
      <p:sp>
        <p:nvSpPr>
          <p:cNvPr id="6" name="TextBox 5">
            <a:extLst>
              <a:ext uri="{FF2B5EF4-FFF2-40B4-BE49-F238E27FC236}">
                <a16:creationId xmlns:a16="http://schemas.microsoft.com/office/drawing/2014/main" id="{8FA04A6A-265D-477F-8154-D965F6D51B2A}"/>
              </a:ext>
            </a:extLst>
          </p:cNvPr>
          <p:cNvSpPr txBox="1"/>
          <p:nvPr/>
        </p:nvSpPr>
        <p:spPr>
          <a:xfrm>
            <a:off x="2235200" y="2899886"/>
            <a:ext cx="6096000" cy="1477328"/>
          </a:xfrm>
          <a:prstGeom prst="rect">
            <a:avLst/>
          </a:prstGeom>
          <a:noFill/>
        </p:spPr>
        <p:txBody>
          <a:bodyPr wrap="square">
            <a:spAutoFit/>
          </a:bodyPr>
          <a:lstStyle/>
          <a:p>
            <a:r>
              <a:rPr lang="en-US" sz="1800" b="0" i="0" u="none" strike="noStrike" kern="1200" baseline="0" dirty="0">
                <a:solidFill>
                  <a:schemeClr val="accent1"/>
                </a:solidFill>
                <a:latin typeface="+mn-lt"/>
                <a:ea typeface="+mn-ea"/>
                <a:cs typeface="Arial" charset="0"/>
              </a:rPr>
              <a:t>It’s no secret that </a:t>
            </a:r>
            <a:r>
              <a:rPr lang="en-US" sz="1800" b="0" i="1" u="none" strike="noStrike" kern="1200" baseline="0" dirty="0">
                <a:solidFill>
                  <a:schemeClr val="accent1"/>
                </a:solidFill>
                <a:latin typeface="+mn-lt"/>
                <a:ea typeface="+mn-ea"/>
                <a:cs typeface="Arial" charset="0"/>
              </a:rPr>
              <a:t>quality </a:t>
            </a:r>
            <a:r>
              <a:rPr lang="en-US" sz="1800" b="0" i="0" u="none" strike="noStrike" kern="1200" baseline="0" dirty="0">
                <a:solidFill>
                  <a:schemeClr val="accent1"/>
                </a:solidFill>
                <a:latin typeface="+mn-lt"/>
                <a:ea typeface="+mn-ea"/>
                <a:cs typeface="Arial" charset="0"/>
              </a:rPr>
              <a:t>and </a:t>
            </a:r>
            <a:r>
              <a:rPr lang="en-US" sz="1800" b="0" i="1" u="none" strike="noStrike" kern="1200" baseline="0" dirty="0">
                <a:solidFill>
                  <a:schemeClr val="accent1"/>
                </a:solidFill>
                <a:latin typeface="+mn-lt"/>
                <a:ea typeface="+mn-ea"/>
                <a:cs typeface="Arial" charset="0"/>
              </a:rPr>
              <a:t>productivity </a:t>
            </a:r>
            <a:r>
              <a:rPr lang="en-US" sz="1800" b="0" i="0" u="none" strike="noStrike" kern="1200" baseline="0" dirty="0">
                <a:solidFill>
                  <a:schemeClr val="accent1"/>
                </a:solidFill>
                <a:latin typeface="+mn-lt"/>
                <a:ea typeface="+mn-ea"/>
                <a:cs typeface="Arial" charset="0"/>
              </a:rPr>
              <a:t>are watchwords in today’s competitive environment. Companies are not only measuring productivity and insisting on improvements; they also are requiring that quality brings greater satisfaction to customers, improves sales, and boosts profits.</a:t>
            </a:r>
          </a:p>
        </p:txBody>
      </p:sp>
    </p:spTree>
    <p:extLst>
      <p:ext uri="{BB962C8B-B14F-4D97-AF65-F5344CB8AC3E}">
        <p14:creationId xmlns:p14="http://schemas.microsoft.com/office/powerpoint/2010/main" val="2874654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F08CC8-486C-476D-95DC-55545DE4F1A2}"/>
              </a:ext>
            </a:extLst>
          </p:cNvPr>
          <p:cNvSpPr>
            <a:spLocks noGrp="1"/>
          </p:cNvSpPr>
          <p:nvPr>
            <p:ph type="title"/>
          </p:nvPr>
        </p:nvSpPr>
        <p:spPr>
          <a:xfrm>
            <a:off x="1536700" y="419100"/>
            <a:ext cx="7924800" cy="743564"/>
          </a:xfrm>
        </p:spPr>
        <p:txBody>
          <a:bodyPr/>
          <a:lstStyle/>
          <a:p>
            <a:r>
              <a:rPr lang="en-US" dirty="0"/>
              <a:t>Managing for Quality</a:t>
            </a:r>
          </a:p>
        </p:txBody>
      </p:sp>
      <p:sp>
        <p:nvSpPr>
          <p:cNvPr id="5" name="Content Placeholder 2">
            <a:extLst>
              <a:ext uri="{FF2B5EF4-FFF2-40B4-BE49-F238E27FC236}">
                <a16:creationId xmlns:a16="http://schemas.microsoft.com/office/drawing/2014/main" id="{BE921510-087A-4BA6-9139-F7BC3E5C9F7E}"/>
              </a:ext>
            </a:extLst>
          </p:cNvPr>
          <p:cNvSpPr>
            <a:spLocks noGrp="1"/>
          </p:cNvSpPr>
          <p:nvPr>
            <p:ph idx="1"/>
          </p:nvPr>
        </p:nvSpPr>
        <p:spPr>
          <a:xfrm>
            <a:off x="1460500" y="1574801"/>
            <a:ext cx="8001000" cy="3073399"/>
          </a:xfrm>
        </p:spPr>
        <p:txBody>
          <a:bodyPr/>
          <a:lstStyle/>
          <a:p>
            <a:r>
              <a:rPr lang="en-US" b="1" dirty="0">
                <a:solidFill>
                  <a:schemeClr val="accent1"/>
                </a:solidFill>
              </a:rPr>
              <a:t>Total Quality Management (TQM)</a:t>
            </a:r>
          </a:p>
          <a:p>
            <a:pPr lvl="1"/>
            <a:r>
              <a:rPr lang="en-US" dirty="0">
                <a:solidFill>
                  <a:schemeClr val="accent1"/>
                </a:solidFill>
              </a:rPr>
              <a:t>all activities involved in getting high-quality goods and services into the marketplace</a:t>
            </a:r>
          </a:p>
          <a:p>
            <a:r>
              <a:rPr lang="en-US" b="1" dirty="0">
                <a:solidFill>
                  <a:schemeClr val="accent1"/>
                </a:solidFill>
              </a:rPr>
              <a:t>Quality Ownership </a:t>
            </a:r>
          </a:p>
          <a:p>
            <a:pPr lvl="1"/>
            <a:r>
              <a:rPr lang="en-US" dirty="0">
                <a:solidFill>
                  <a:schemeClr val="accent1"/>
                </a:solidFill>
              </a:rPr>
              <a:t>principle of total quality management that holds that quality belongs to each person who creates it while performing a job</a:t>
            </a:r>
          </a:p>
        </p:txBody>
      </p:sp>
    </p:spTree>
    <p:extLst>
      <p:ext uri="{BB962C8B-B14F-4D97-AF65-F5344CB8AC3E}">
        <p14:creationId xmlns:p14="http://schemas.microsoft.com/office/powerpoint/2010/main" val="48772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2507C0-061E-4BB4-A158-92FA2167FD28}"/>
              </a:ext>
            </a:extLst>
          </p:cNvPr>
          <p:cNvSpPr>
            <a:spLocks noGrp="1"/>
          </p:cNvSpPr>
          <p:nvPr>
            <p:ph type="title"/>
          </p:nvPr>
        </p:nvSpPr>
        <p:spPr>
          <a:xfrm>
            <a:off x="1527747" y="271072"/>
            <a:ext cx="7924800" cy="759179"/>
          </a:xfrm>
        </p:spPr>
        <p:txBody>
          <a:bodyPr>
            <a:normAutofit fontScale="90000"/>
          </a:bodyPr>
          <a:lstStyle/>
          <a:p>
            <a:r>
              <a:rPr lang="en-US" dirty="0"/>
              <a:t>Tools for Total Quality Management</a:t>
            </a:r>
          </a:p>
        </p:txBody>
      </p:sp>
      <p:sp>
        <p:nvSpPr>
          <p:cNvPr id="5" name="Content Placeholder 2">
            <a:extLst>
              <a:ext uri="{FF2B5EF4-FFF2-40B4-BE49-F238E27FC236}">
                <a16:creationId xmlns:a16="http://schemas.microsoft.com/office/drawing/2014/main" id="{CE9F7481-E04F-47F8-9696-178BBF6EE329}"/>
              </a:ext>
            </a:extLst>
          </p:cNvPr>
          <p:cNvSpPr>
            <a:spLocks noGrp="1"/>
          </p:cNvSpPr>
          <p:nvPr>
            <p:ph idx="1"/>
          </p:nvPr>
        </p:nvSpPr>
        <p:spPr>
          <a:xfrm>
            <a:off x="1872520" y="1154243"/>
            <a:ext cx="8001000" cy="5216575"/>
          </a:xfrm>
        </p:spPr>
        <p:txBody>
          <a:bodyPr>
            <a:normAutofit/>
          </a:bodyPr>
          <a:lstStyle/>
          <a:p>
            <a:pPr>
              <a:defRPr/>
            </a:pPr>
            <a:r>
              <a:rPr lang="en-US" b="1" dirty="0">
                <a:solidFill>
                  <a:schemeClr val="accent1"/>
                </a:solidFill>
              </a:rPr>
              <a:t>Competitive Product Analysis </a:t>
            </a:r>
          </a:p>
          <a:p>
            <a:pPr lvl="1">
              <a:defRPr/>
            </a:pPr>
            <a:r>
              <a:rPr lang="en-US" dirty="0">
                <a:solidFill>
                  <a:schemeClr val="accent1"/>
                </a:solidFill>
              </a:rPr>
              <a:t>process by which a company analyzes a competitor’s products to identify desirable improvements</a:t>
            </a:r>
          </a:p>
          <a:p>
            <a:pPr>
              <a:defRPr/>
            </a:pPr>
            <a:r>
              <a:rPr lang="en-US" b="1" dirty="0">
                <a:solidFill>
                  <a:schemeClr val="accent1"/>
                </a:solidFill>
              </a:rPr>
              <a:t>Value-Added Analysis </a:t>
            </a:r>
          </a:p>
          <a:p>
            <a:pPr lvl="1">
              <a:defRPr/>
            </a:pPr>
            <a:r>
              <a:rPr lang="en-US" dirty="0">
                <a:solidFill>
                  <a:schemeClr val="accent1"/>
                </a:solidFill>
              </a:rPr>
              <a:t>process of evaluating all work activities, materials flows, and paperwork to determine the value that they add for customers</a:t>
            </a:r>
          </a:p>
          <a:p>
            <a:pPr>
              <a:defRPr/>
            </a:pPr>
            <a:r>
              <a:rPr lang="en-US" b="1" dirty="0">
                <a:solidFill>
                  <a:schemeClr val="accent1"/>
                </a:solidFill>
              </a:rPr>
              <a:t>Quality Improvement Team </a:t>
            </a:r>
          </a:p>
          <a:p>
            <a:pPr lvl="1">
              <a:defRPr/>
            </a:pPr>
            <a:r>
              <a:rPr lang="en-US" dirty="0">
                <a:solidFill>
                  <a:schemeClr val="accent1"/>
                </a:solidFill>
              </a:rPr>
              <a:t>TQM tool in which collaborative groups of employees from various work areas work together to improve quality by solving common shared production problems</a:t>
            </a:r>
          </a:p>
          <a:p>
            <a:pPr lvl="1">
              <a:defRPr/>
            </a:pPr>
            <a:endParaRPr lang="en-US" dirty="0">
              <a:solidFill>
                <a:schemeClr val="accent1"/>
              </a:solidFill>
            </a:endParaRPr>
          </a:p>
          <a:p>
            <a:pPr marL="0" indent="0">
              <a:buNone/>
            </a:pPr>
            <a:endParaRPr lang="en-US" b="1" dirty="0"/>
          </a:p>
        </p:txBody>
      </p:sp>
    </p:spTree>
    <p:extLst>
      <p:ext uri="{BB962C8B-B14F-4D97-AF65-F5344CB8AC3E}">
        <p14:creationId xmlns:p14="http://schemas.microsoft.com/office/powerpoint/2010/main" val="3127761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C72B3B-1D8B-43A5-8DE2-DD8FD120E6FE}"/>
              </a:ext>
            </a:extLst>
          </p:cNvPr>
          <p:cNvSpPr>
            <a:spLocks noGrp="1"/>
          </p:cNvSpPr>
          <p:nvPr>
            <p:ph type="title"/>
          </p:nvPr>
        </p:nvSpPr>
        <p:spPr>
          <a:xfrm>
            <a:off x="1527748" y="211112"/>
            <a:ext cx="7924800" cy="741046"/>
          </a:xfrm>
        </p:spPr>
        <p:txBody>
          <a:bodyPr/>
          <a:lstStyle/>
          <a:p>
            <a:r>
              <a:rPr lang="en-US" sz="3200" dirty="0"/>
              <a:t>Tools for Total Quality Management (cont.)</a:t>
            </a:r>
          </a:p>
        </p:txBody>
      </p:sp>
      <p:sp>
        <p:nvSpPr>
          <p:cNvPr id="5" name="Content Placeholder 2">
            <a:extLst>
              <a:ext uri="{FF2B5EF4-FFF2-40B4-BE49-F238E27FC236}">
                <a16:creationId xmlns:a16="http://schemas.microsoft.com/office/drawing/2014/main" id="{854E47FC-39EC-42FB-8372-CDA7623FE42F}"/>
              </a:ext>
            </a:extLst>
          </p:cNvPr>
          <p:cNvSpPr>
            <a:spLocks noGrp="1"/>
          </p:cNvSpPr>
          <p:nvPr>
            <p:ph idx="1"/>
          </p:nvPr>
        </p:nvSpPr>
        <p:spPr>
          <a:xfrm>
            <a:off x="1527748" y="1314139"/>
            <a:ext cx="8001000" cy="4819961"/>
          </a:xfrm>
        </p:spPr>
        <p:txBody>
          <a:bodyPr>
            <a:normAutofit lnSpcReduction="10000"/>
          </a:bodyPr>
          <a:lstStyle/>
          <a:p>
            <a:pPr>
              <a:defRPr/>
            </a:pPr>
            <a:r>
              <a:rPr lang="en-US" b="1" dirty="0">
                <a:solidFill>
                  <a:schemeClr val="accent1"/>
                </a:solidFill>
              </a:rPr>
              <a:t>ISO 9000 </a:t>
            </a:r>
          </a:p>
          <a:p>
            <a:pPr lvl="1">
              <a:defRPr/>
            </a:pPr>
            <a:r>
              <a:rPr lang="en-US" dirty="0">
                <a:solidFill>
                  <a:schemeClr val="accent1"/>
                </a:solidFill>
              </a:rPr>
              <a:t>program certifying that a factory, laboratory, or office has met the quality management standards set by the International Organization for Standardization</a:t>
            </a:r>
          </a:p>
          <a:p>
            <a:pPr lvl="1">
              <a:defRPr/>
            </a:pPr>
            <a:endParaRPr lang="en-US" altLang="en-US" b="1" dirty="0">
              <a:solidFill>
                <a:schemeClr val="accent1"/>
              </a:solidFill>
            </a:endParaRPr>
          </a:p>
          <a:p>
            <a:pPr>
              <a:buClr>
                <a:srgbClr val="254061"/>
              </a:buClr>
            </a:pPr>
            <a:r>
              <a:rPr lang="en-US" altLang="en-US" b="1" dirty="0">
                <a:solidFill>
                  <a:schemeClr val="accent1"/>
                </a:solidFill>
              </a:rPr>
              <a:t>ISO 14000 </a:t>
            </a:r>
          </a:p>
          <a:p>
            <a:pPr lvl="1">
              <a:buClr>
                <a:srgbClr val="254061"/>
              </a:buClr>
            </a:pPr>
            <a:r>
              <a:rPr lang="en-US" altLang="en-US" dirty="0">
                <a:solidFill>
                  <a:schemeClr val="accent1"/>
                </a:solidFill>
              </a:rPr>
              <a:t>certification program attesting to the fact that a factory, laboratory, or office has improved its environmental performance</a:t>
            </a:r>
          </a:p>
          <a:p>
            <a:pPr lvl="1">
              <a:buClr>
                <a:srgbClr val="254061"/>
              </a:buClr>
            </a:pPr>
            <a:endParaRPr lang="en-US" altLang="en-US" dirty="0">
              <a:solidFill>
                <a:schemeClr val="accent1"/>
              </a:solidFill>
            </a:endParaRPr>
          </a:p>
          <a:p>
            <a:pPr>
              <a:buClr>
                <a:srgbClr val="254061"/>
              </a:buClr>
            </a:pPr>
            <a:r>
              <a:rPr lang="en-US" altLang="en-US" b="1" dirty="0">
                <a:solidFill>
                  <a:schemeClr val="accent1"/>
                </a:solidFill>
              </a:rPr>
              <a:t>Business Process Reengineering </a:t>
            </a:r>
          </a:p>
          <a:p>
            <a:pPr lvl="1">
              <a:buClr>
                <a:srgbClr val="254061"/>
              </a:buClr>
            </a:pPr>
            <a:r>
              <a:rPr lang="en-US" altLang="en-US" dirty="0">
                <a:solidFill>
                  <a:schemeClr val="accent1"/>
                </a:solidFill>
              </a:rPr>
              <a:t>rethinking and radical redesign of business processes to improve performance, quality, and productivity</a:t>
            </a:r>
          </a:p>
          <a:p>
            <a:endParaRPr lang="en-US" b="1" dirty="0">
              <a:solidFill>
                <a:schemeClr val="accent1"/>
              </a:solidFill>
            </a:endParaRPr>
          </a:p>
        </p:txBody>
      </p:sp>
    </p:spTree>
    <p:extLst>
      <p:ext uri="{BB962C8B-B14F-4D97-AF65-F5344CB8AC3E}">
        <p14:creationId xmlns:p14="http://schemas.microsoft.com/office/powerpoint/2010/main" val="88868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474" y="414848"/>
            <a:ext cx="8596668" cy="706574"/>
          </a:xfrm>
        </p:spPr>
        <p:txBody>
          <a:bodyPr/>
          <a:lstStyle/>
          <a:p>
            <a:r>
              <a:rPr lang="en-US" b="1" dirty="0"/>
              <a:t>What Does Operations Mean?</a:t>
            </a:r>
          </a:p>
        </p:txBody>
      </p:sp>
      <p:sp>
        <p:nvSpPr>
          <p:cNvPr id="4" name="Content Placeholder 3"/>
          <p:cNvSpPr>
            <a:spLocks noGrp="1"/>
          </p:cNvSpPr>
          <p:nvPr>
            <p:ph sz="half" idx="1"/>
          </p:nvPr>
        </p:nvSpPr>
        <p:spPr>
          <a:xfrm>
            <a:off x="574291" y="1523019"/>
            <a:ext cx="5741096" cy="1754934"/>
          </a:xfrm>
        </p:spPr>
        <p:txBody>
          <a:bodyPr>
            <a:noAutofit/>
          </a:bodyPr>
          <a:lstStyle/>
          <a:p>
            <a:pPr>
              <a:buClr>
                <a:srgbClr val="376092"/>
              </a:buClr>
            </a:pPr>
            <a:r>
              <a:rPr lang="en-US" altLang="en-US" sz="2400" b="1" dirty="0">
                <a:solidFill>
                  <a:schemeClr val="accent1"/>
                </a:solidFill>
              </a:rPr>
              <a:t>Service Operations (Service Production)</a:t>
            </a:r>
          </a:p>
          <a:p>
            <a:pPr lvl="1"/>
            <a:r>
              <a:rPr lang="en-US" altLang="en-US" dirty="0">
                <a:solidFill>
                  <a:schemeClr val="accent1"/>
                </a:solidFill>
              </a:rPr>
              <a:t>activities producing intangible and tangible products, such as entertainment, transportation, and education</a:t>
            </a:r>
          </a:p>
          <a:p>
            <a:endParaRPr lang="en-US" sz="2800" dirty="0">
              <a:solidFill>
                <a:srgbClr val="0070C0"/>
              </a:solidFill>
            </a:endParaRPr>
          </a:p>
        </p:txBody>
      </p:sp>
      <p:sp>
        <p:nvSpPr>
          <p:cNvPr id="5" name="Content Placeholder 4"/>
          <p:cNvSpPr>
            <a:spLocks noGrp="1"/>
          </p:cNvSpPr>
          <p:nvPr>
            <p:ph sz="half" idx="2"/>
          </p:nvPr>
        </p:nvSpPr>
        <p:spPr>
          <a:xfrm>
            <a:off x="6315387" y="1513071"/>
            <a:ext cx="5741096" cy="1491888"/>
          </a:xfrm>
        </p:spPr>
        <p:txBody>
          <a:bodyPr/>
          <a:lstStyle/>
          <a:p>
            <a:pPr>
              <a:buClr>
                <a:srgbClr val="376092"/>
              </a:buClr>
            </a:pPr>
            <a:r>
              <a:rPr lang="en-US" altLang="en-US" sz="2400" b="1" dirty="0">
                <a:solidFill>
                  <a:schemeClr val="accent1"/>
                </a:solidFill>
              </a:rPr>
              <a:t>Goods Operations (Goods Production)</a:t>
            </a:r>
          </a:p>
          <a:p>
            <a:pPr lvl="1"/>
            <a:r>
              <a:rPr lang="en-US" altLang="en-US" dirty="0">
                <a:solidFill>
                  <a:schemeClr val="accent1"/>
                </a:solidFill>
              </a:rPr>
              <a:t>activities producing tangible products, such as radios, newspapers, buses, and textbooks</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690" y="4392881"/>
            <a:ext cx="3430596" cy="1926571"/>
          </a:xfrm>
          <a:prstGeom prst="rect">
            <a:avLst/>
          </a:prstGeom>
        </p:spPr>
      </p:pic>
    </p:spTree>
    <p:extLst>
      <p:ext uri="{BB962C8B-B14F-4D97-AF65-F5344CB8AC3E}">
        <p14:creationId xmlns:p14="http://schemas.microsoft.com/office/powerpoint/2010/main" val="198439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2D51B9-A803-411C-BD62-3A4045ABC935}"/>
              </a:ext>
            </a:extLst>
          </p:cNvPr>
          <p:cNvSpPr>
            <a:spLocks noGrp="1"/>
          </p:cNvSpPr>
          <p:nvPr>
            <p:ph type="title"/>
          </p:nvPr>
        </p:nvSpPr>
        <p:spPr>
          <a:xfrm>
            <a:off x="1572718" y="286063"/>
            <a:ext cx="7924800" cy="763248"/>
          </a:xfrm>
        </p:spPr>
        <p:txBody>
          <a:bodyPr>
            <a:normAutofit fontScale="90000"/>
          </a:bodyPr>
          <a:lstStyle/>
          <a:p>
            <a:r>
              <a:rPr lang="en-US" dirty="0"/>
              <a:t>Adding Value Through Supply Chains</a:t>
            </a:r>
          </a:p>
        </p:txBody>
      </p:sp>
      <p:sp>
        <p:nvSpPr>
          <p:cNvPr id="5" name="Content Placeholder 2">
            <a:extLst>
              <a:ext uri="{FF2B5EF4-FFF2-40B4-BE49-F238E27FC236}">
                <a16:creationId xmlns:a16="http://schemas.microsoft.com/office/drawing/2014/main" id="{CC5B7E12-3A27-479A-99CE-DABC36FA664C}"/>
              </a:ext>
            </a:extLst>
          </p:cNvPr>
          <p:cNvSpPr>
            <a:spLocks noGrp="1"/>
          </p:cNvSpPr>
          <p:nvPr>
            <p:ph idx="1"/>
          </p:nvPr>
        </p:nvSpPr>
        <p:spPr>
          <a:xfrm>
            <a:off x="1496518" y="1429062"/>
            <a:ext cx="8001000" cy="4986727"/>
          </a:xfrm>
        </p:spPr>
        <p:txBody>
          <a:bodyPr>
            <a:normAutofit fontScale="92500" lnSpcReduction="10000"/>
          </a:bodyPr>
          <a:lstStyle/>
          <a:p>
            <a:pPr>
              <a:defRPr/>
            </a:pPr>
            <a:r>
              <a:rPr lang="en-US" b="1" dirty="0">
                <a:solidFill>
                  <a:schemeClr val="accent1"/>
                </a:solidFill>
              </a:rPr>
              <a:t>Supply Chain (Value Chain) </a:t>
            </a:r>
          </a:p>
          <a:p>
            <a:pPr lvl="1"/>
            <a:r>
              <a:rPr lang="en-US" dirty="0">
                <a:solidFill>
                  <a:schemeClr val="accent1"/>
                </a:solidFill>
              </a:rPr>
              <a:t>flow of information, materials, and services that starts with raw-materials suppliers and continues adding value through other stages in the network of firms until the product reaches the end customer </a:t>
            </a:r>
          </a:p>
          <a:p>
            <a:pPr lvl="1"/>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a:p>
            <a:pPr>
              <a:defRPr/>
            </a:pPr>
            <a:r>
              <a:rPr lang="en-US" b="1" dirty="0">
                <a:solidFill>
                  <a:schemeClr val="accent1"/>
                </a:solidFill>
              </a:rPr>
              <a:t>Supply Chain Management (SCM)</a:t>
            </a:r>
          </a:p>
          <a:p>
            <a:pPr lvl="1"/>
            <a:r>
              <a:rPr lang="en-US" dirty="0">
                <a:solidFill>
                  <a:schemeClr val="accent1"/>
                </a:solidFill>
              </a:rPr>
              <a:t>principle of looking at the supply chain as a whole to improve the overall flow through the system</a:t>
            </a:r>
          </a:p>
          <a:p>
            <a:pPr lvl="1">
              <a:defRPr/>
            </a:pPr>
            <a:endParaRPr lang="en-US" sz="3600" dirty="0"/>
          </a:p>
          <a:p>
            <a:endParaRPr lang="en-US" b="1" dirty="0"/>
          </a:p>
        </p:txBody>
      </p:sp>
      <p:pic>
        <p:nvPicPr>
          <p:cNvPr id="9" name="Picture 8">
            <a:extLst>
              <a:ext uri="{FF2B5EF4-FFF2-40B4-BE49-F238E27FC236}">
                <a16:creationId xmlns:a16="http://schemas.microsoft.com/office/drawing/2014/main" id="{81EEC45B-8800-4DAE-A8CE-A7EBD7B5DA81}"/>
              </a:ext>
            </a:extLst>
          </p:cNvPr>
          <p:cNvPicPr>
            <a:picLocks noChangeAspect="1"/>
          </p:cNvPicPr>
          <p:nvPr/>
        </p:nvPicPr>
        <p:blipFill>
          <a:blip r:embed="rId3" cstate="print"/>
          <a:stretch>
            <a:fillRect/>
          </a:stretch>
        </p:blipFill>
        <p:spPr>
          <a:xfrm>
            <a:off x="2219455" y="2990501"/>
            <a:ext cx="5961427" cy="2241694"/>
          </a:xfrm>
          <a:prstGeom prst="rect">
            <a:avLst/>
          </a:prstGeom>
        </p:spPr>
      </p:pic>
      <p:sp>
        <p:nvSpPr>
          <p:cNvPr id="8" name="Title 1">
            <a:extLst>
              <a:ext uri="{FF2B5EF4-FFF2-40B4-BE49-F238E27FC236}">
                <a16:creationId xmlns:a16="http://schemas.microsoft.com/office/drawing/2014/main" id="{168BAFBA-FB45-409C-9A1A-CB9DB85A62B3}"/>
              </a:ext>
            </a:extLst>
          </p:cNvPr>
          <p:cNvSpPr txBox="1">
            <a:spLocks/>
          </p:cNvSpPr>
          <p:nvPr/>
        </p:nvSpPr>
        <p:spPr>
          <a:xfrm>
            <a:off x="6800538" y="4773668"/>
            <a:ext cx="8305800" cy="4585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1800" dirty="0">
                <a:solidFill>
                  <a:srgbClr val="17375E"/>
                </a:solidFill>
              </a:rPr>
              <a:t>Supply Chain</a:t>
            </a:r>
            <a:endParaRPr lang="en-US" sz="1800" dirty="0"/>
          </a:p>
        </p:txBody>
      </p:sp>
    </p:spTree>
    <p:extLst>
      <p:ext uri="{BB962C8B-B14F-4D97-AF65-F5344CB8AC3E}">
        <p14:creationId xmlns:p14="http://schemas.microsoft.com/office/powerpoint/2010/main" val="2178938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B90C20-E691-470D-B048-59B8A86CC4F4}"/>
              </a:ext>
            </a:extLst>
          </p:cNvPr>
          <p:cNvSpPr>
            <a:spLocks noGrp="1"/>
          </p:cNvSpPr>
          <p:nvPr>
            <p:ph type="title"/>
          </p:nvPr>
        </p:nvSpPr>
        <p:spPr>
          <a:xfrm>
            <a:off x="1527747" y="241092"/>
            <a:ext cx="7924800" cy="1143000"/>
          </a:xfrm>
        </p:spPr>
        <p:txBody>
          <a:bodyPr/>
          <a:lstStyle/>
          <a:p>
            <a:r>
              <a:rPr lang="en-US" sz="3600" dirty="0"/>
              <a:t>Outsourcing and Global Supply Chains</a:t>
            </a:r>
          </a:p>
        </p:txBody>
      </p:sp>
      <p:sp>
        <p:nvSpPr>
          <p:cNvPr id="5" name="Content Placeholder 2">
            <a:extLst>
              <a:ext uri="{FF2B5EF4-FFF2-40B4-BE49-F238E27FC236}">
                <a16:creationId xmlns:a16="http://schemas.microsoft.com/office/drawing/2014/main" id="{783CD301-334B-4955-94E0-54DD7F58836B}"/>
              </a:ext>
            </a:extLst>
          </p:cNvPr>
          <p:cNvSpPr>
            <a:spLocks noGrp="1"/>
          </p:cNvSpPr>
          <p:nvPr>
            <p:ph idx="1"/>
          </p:nvPr>
        </p:nvSpPr>
        <p:spPr>
          <a:xfrm>
            <a:off x="1451547" y="1688893"/>
            <a:ext cx="8001000" cy="4724400"/>
          </a:xfrm>
        </p:spPr>
        <p:txBody>
          <a:bodyPr/>
          <a:lstStyle/>
          <a:p>
            <a:r>
              <a:rPr lang="en-US" b="1" dirty="0">
                <a:solidFill>
                  <a:schemeClr val="accent1"/>
                </a:solidFill>
              </a:rPr>
              <a:t>Outsourcing </a:t>
            </a:r>
          </a:p>
          <a:p>
            <a:pPr lvl="1"/>
            <a:r>
              <a:rPr lang="en-US" dirty="0">
                <a:solidFill>
                  <a:schemeClr val="accent1"/>
                </a:solidFill>
              </a:rPr>
              <a:t>replacing internal processes by paying suppliers and distributors to perform business processes or to provide needed materials or services </a:t>
            </a:r>
          </a:p>
          <a:p>
            <a:endParaRPr lang="en-US" b="1" dirty="0"/>
          </a:p>
        </p:txBody>
      </p:sp>
    </p:spTree>
    <p:extLst>
      <p:ext uri="{BB962C8B-B14F-4D97-AF65-F5344CB8AC3E}">
        <p14:creationId xmlns:p14="http://schemas.microsoft.com/office/powerpoint/2010/main" val="3946066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242E8DC8-EF9D-4318-84A4-7E944CA98E16}"/>
              </a:ext>
            </a:extLst>
          </p:cNvPr>
          <p:cNvSpPr>
            <a:spLocks noGrp="1"/>
          </p:cNvSpPr>
          <p:nvPr>
            <p:ph idx="1"/>
          </p:nvPr>
        </p:nvSpPr>
        <p:spPr>
          <a:xfrm>
            <a:off x="1501601" y="1526300"/>
            <a:ext cx="10515600" cy="878459"/>
          </a:xfrm>
        </p:spPr>
        <p:txBody>
          <a:bodyPr/>
          <a:lstStyle/>
          <a:p>
            <a:r>
              <a:rPr lang="en-US" dirty="0">
                <a:solidFill>
                  <a:schemeClr val="accent1"/>
                </a:solidFill>
              </a:rPr>
              <a:t>Griffin, R. W., &amp; Ebert, R. J. (2016). Business Essentials, Global Edition, 11th Edition. Pearson Education.</a:t>
            </a:r>
          </a:p>
          <a:p>
            <a:endParaRPr lang="en-US" dirty="0"/>
          </a:p>
        </p:txBody>
      </p:sp>
      <p:sp>
        <p:nvSpPr>
          <p:cNvPr id="10" name="Title 7">
            <a:extLst>
              <a:ext uri="{FF2B5EF4-FFF2-40B4-BE49-F238E27FC236}">
                <a16:creationId xmlns:a16="http://schemas.microsoft.com/office/drawing/2014/main" id="{EEB3F5F8-FE63-4CE5-9DE9-5C3A18E2106C}"/>
              </a:ext>
            </a:extLst>
          </p:cNvPr>
          <p:cNvSpPr>
            <a:spLocks noGrp="1"/>
          </p:cNvSpPr>
          <p:nvPr>
            <p:ph type="title"/>
          </p:nvPr>
        </p:nvSpPr>
        <p:spPr>
          <a:xfrm>
            <a:off x="1446515" y="478550"/>
            <a:ext cx="9298969" cy="765033"/>
          </a:xfrm>
        </p:spPr>
        <p:txBody>
          <a:bodyPr/>
          <a:lstStyle/>
          <a:p>
            <a:r>
              <a:rPr lang="en-US" b="1" dirty="0"/>
              <a:t>References</a:t>
            </a:r>
          </a:p>
        </p:txBody>
      </p:sp>
    </p:spTree>
    <p:extLst>
      <p:ext uri="{BB962C8B-B14F-4D97-AF65-F5344CB8AC3E}">
        <p14:creationId xmlns:p14="http://schemas.microsoft.com/office/powerpoint/2010/main" val="93878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D317CF-8555-4CDD-ADD0-E3A1EA890C66}"/>
              </a:ext>
            </a:extLst>
          </p:cNvPr>
          <p:cNvSpPr>
            <a:spLocks noGrp="1"/>
          </p:cNvSpPr>
          <p:nvPr>
            <p:ph type="title"/>
          </p:nvPr>
        </p:nvSpPr>
        <p:spPr>
          <a:xfrm>
            <a:off x="1473200" y="127000"/>
            <a:ext cx="8305800" cy="1143000"/>
          </a:xfrm>
        </p:spPr>
        <p:txBody>
          <a:bodyPr/>
          <a:lstStyle/>
          <a:p>
            <a:r>
              <a:rPr lang="en-US" sz="3600" dirty="0"/>
              <a:t>Growth in the Services and Goods Sectors</a:t>
            </a:r>
          </a:p>
        </p:txBody>
      </p:sp>
      <p:pic>
        <p:nvPicPr>
          <p:cNvPr id="6" name="Picture 5">
            <a:extLst>
              <a:ext uri="{FF2B5EF4-FFF2-40B4-BE49-F238E27FC236}">
                <a16:creationId xmlns:a16="http://schemas.microsoft.com/office/drawing/2014/main" id="{CCD172DD-47E6-4FD4-9E52-D92B714D939F}"/>
              </a:ext>
            </a:extLst>
          </p:cNvPr>
          <p:cNvPicPr>
            <a:picLocks noChangeAspect="1"/>
          </p:cNvPicPr>
          <p:nvPr/>
        </p:nvPicPr>
        <p:blipFill>
          <a:blip r:embed="rId3" cstate="print"/>
          <a:stretch>
            <a:fillRect/>
          </a:stretch>
        </p:blipFill>
        <p:spPr>
          <a:xfrm>
            <a:off x="1612900" y="1181100"/>
            <a:ext cx="8382000" cy="5059397"/>
          </a:xfrm>
          <a:prstGeom prst="rect">
            <a:avLst/>
          </a:prstGeom>
        </p:spPr>
      </p:pic>
    </p:spTree>
    <p:extLst>
      <p:ext uri="{BB962C8B-B14F-4D97-AF65-F5344CB8AC3E}">
        <p14:creationId xmlns:p14="http://schemas.microsoft.com/office/powerpoint/2010/main" val="397203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41C740-D754-4064-9FEF-A273EF4F7924}"/>
              </a:ext>
            </a:extLst>
          </p:cNvPr>
          <p:cNvSpPr>
            <a:spLocks noGrp="1"/>
          </p:cNvSpPr>
          <p:nvPr>
            <p:ph type="title"/>
          </p:nvPr>
        </p:nvSpPr>
        <p:spPr>
          <a:xfrm>
            <a:off x="1460500" y="261938"/>
            <a:ext cx="8305800" cy="1143000"/>
          </a:xfrm>
        </p:spPr>
        <p:txBody>
          <a:bodyPr/>
          <a:lstStyle/>
          <a:p>
            <a:r>
              <a:rPr lang="en-US" dirty="0">
                <a:latin typeface="Calibri" pitchFamily="34" charset="0"/>
              </a:rPr>
              <a:t>GDP from Goods and Services</a:t>
            </a:r>
            <a:endParaRPr lang="en-US" dirty="0"/>
          </a:p>
        </p:txBody>
      </p:sp>
      <p:pic>
        <p:nvPicPr>
          <p:cNvPr id="6" name="Picture 5">
            <a:extLst>
              <a:ext uri="{FF2B5EF4-FFF2-40B4-BE49-F238E27FC236}">
                <a16:creationId xmlns:a16="http://schemas.microsoft.com/office/drawing/2014/main" id="{BF213375-A0DE-4D8B-95F5-78BEEC36B6C0}"/>
              </a:ext>
            </a:extLst>
          </p:cNvPr>
          <p:cNvPicPr>
            <a:picLocks noChangeAspect="1"/>
          </p:cNvPicPr>
          <p:nvPr/>
        </p:nvPicPr>
        <p:blipFill>
          <a:blip r:embed="rId3" cstate="print"/>
          <a:stretch>
            <a:fillRect/>
          </a:stretch>
        </p:blipFill>
        <p:spPr>
          <a:xfrm>
            <a:off x="3441700" y="1579109"/>
            <a:ext cx="4717621" cy="4656591"/>
          </a:xfrm>
          <a:prstGeom prst="rect">
            <a:avLst/>
          </a:prstGeom>
        </p:spPr>
      </p:pic>
    </p:spTree>
    <p:extLst>
      <p:ext uri="{BB962C8B-B14F-4D97-AF65-F5344CB8AC3E}">
        <p14:creationId xmlns:p14="http://schemas.microsoft.com/office/powerpoint/2010/main" val="294558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709" y="365125"/>
            <a:ext cx="10515600" cy="732472"/>
          </a:xfrm>
        </p:spPr>
        <p:txBody>
          <a:bodyPr/>
          <a:lstStyle/>
          <a:p>
            <a:r>
              <a:rPr lang="en-US" dirty="0"/>
              <a:t>Creating Value Through Operations</a:t>
            </a:r>
          </a:p>
        </p:txBody>
      </p:sp>
      <p:sp>
        <p:nvSpPr>
          <p:cNvPr id="5" name="Content Placeholder 4"/>
          <p:cNvSpPr>
            <a:spLocks noGrp="1"/>
          </p:cNvSpPr>
          <p:nvPr>
            <p:ph idx="1"/>
          </p:nvPr>
        </p:nvSpPr>
        <p:spPr>
          <a:xfrm>
            <a:off x="1564709" y="1488613"/>
            <a:ext cx="8596668" cy="3880773"/>
          </a:xfrm>
        </p:spPr>
        <p:txBody>
          <a:bodyPr>
            <a:normAutofit/>
          </a:bodyPr>
          <a:lstStyle/>
          <a:p>
            <a:pPr>
              <a:defRPr/>
            </a:pPr>
            <a:r>
              <a:rPr lang="en-US" sz="2800" b="1" dirty="0">
                <a:solidFill>
                  <a:schemeClr val="accent1"/>
                </a:solidFill>
              </a:rPr>
              <a:t>Utility </a:t>
            </a:r>
          </a:p>
          <a:p>
            <a:pPr lvl="1">
              <a:defRPr/>
            </a:pPr>
            <a:r>
              <a:rPr lang="en-US" sz="2600" dirty="0">
                <a:solidFill>
                  <a:schemeClr val="accent1"/>
                </a:solidFill>
              </a:rPr>
              <a:t>product’s ability to satisfy a human want or need</a:t>
            </a:r>
          </a:p>
          <a:p>
            <a:endParaRPr lang="en-US" sz="2800" dirty="0">
              <a:solidFill>
                <a:srgbClr val="0070C0"/>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3261894579"/>
              </p:ext>
            </p:extLst>
          </p:nvPr>
        </p:nvGraphicFramePr>
        <p:xfrm>
          <a:off x="-1008242" y="2793543"/>
          <a:ext cx="6433682" cy="3531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B23E530-98D4-44D6-A8AB-1E2A7F7AC20D}"/>
              </a:ext>
            </a:extLst>
          </p:cNvPr>
          <p:cNvSpPr txBox="1"/>
          <p:nvPr/>
        </p:nvSpPr>
        <p:spPr>
          <a:xfrm>
            <a:off x="4362557" y="3265983"/>
            <a:ext cx="7717752" cy="646331"/>
          </a:xfrm>
          <a:prstGeom prst="rect">
            <a:avLst/>
          </a:prstGeom>
          <a:noFill/>
        </p:spPr>
        <p:txBody>
          <a:bodyPr wrap="square">
            <a:spAutoFit/>
          </a:bodyPr>
          <a:lstStyle/>
          <a:p>
            <a:r>
              <a:rPr lang="en-US" altLang="en-US" b="1" dirty="0">
                <a:solidFill>
                  <a:schemeClr val="accent1"/>
                </a:solidFill>
              </a:rPr>
              <a:t>converting raw materials and human skills into </a:t>
            </a:r>
            <a:r>
              <a:rPr lang="en-US" altLang="en-US" b="1" dirty="0">
                <a:solidFill>
                  <a:srgbClr val="00B0F0"/>
                </a:solidFill>
              </a:rPr>
              <a:t>finished goods and services</a:t>
            </a:r>
            <a:r>
              <a:rPr lang="en-US" altLang="en-US" b="1" dirty="0">
                <a:solidFill>
                  <a:schemeClr val="accent1"/>
                </a:solidFill>
              </a:rPr>
              <a:t>, production creates </a:t>
            </a:r>
            <a:r>
              <a:rPr lang="en-US" altLang="en-US" b="1" i="1" dirty="0">
                <a:solidFill>
                  <a:schemeClr val="accent1"/>
                </a:solidFill>
              </a:rPr>
              <a:t>form utility</a:t>
            </a:r>
            <a:endParaRPr lang="en-US" b="1" dirty="0">
              <a:solidFill>
                <a:schemeClr val="accent1"/>
              </a:solidFill>
            </a:endParaRPr>
          </a:p>
        </p:txBody>
      </p:sp>
      <p:sp>
        <p:nvSpPr>
          <p:cNvPr id="8" name="TextBox 7">
            <a:extLst>
              <a:ext uri="{FF2B5EF4-FFF2-40B4-BE49-F238E27FC236}">
                <a16:creationId xmlns:a16="http://schemas.microsoft.com/office/drawing/2014/main" id="{834CE216-B8B5-4372-9323-E0EEA6877F46}"/>
              </a:ext>
            </a:extLst>
          </p:cNvPr>
          <p:cNvSpPr txBox="1"/>
          <p:nvPr/>
        </p:nvSpPr>
        <p:spPr>
          <a:xfrm>
            <a:off x="4362557" y="4236223"/>
            <a:ext cx="6598920" cy="646331"/>
          </a:xfrm>
          <a:prstGeom prst="rect">
            <a:avLst/>
          </a:prstGeom>
          <a:noFill/>
        </p:spPr>
        <p:txBody>
          <a:bodyPr wrap="square">
            <a:spAutoFit/>
          </a:bodyPr>
          <a:lstStyle/>
          <a:p>
            <a:pPr rtl="0"/>
            <a:r>
              <a:rPr lang="en-US" altLang="en-US" b="1" dirty="0">
                <a:solidFill>
                  <a:schemeClr val="accent1"/>
                </a:solidFill>
              </a:rPr>
              <a:t>adds customer value by making products available </a:t>
            </a:r>
            <a:r>
              <a:rPr lang="en-US" altLang="en-US" b="1" dirty="0">
                <a:solidFill>
                  <a:srgbClr val="00B0F0"/>
                </a:solidFill>
              </a:rPr>
              <a:t>when</a:t>
            </a:r>
            <a:r>
              <a:rPr lang="en-US" altLang="en-US" b="1" dirty="0">
                <a:solidFill>
                  <a:schemeClr val="accent1"/>
                </a:solidFill>
              </a:rPr>
              <a:t> consumers want them.</a:t>
            </a:r>
          </a:p>
        </p:txBody>
      </p:sp>
      <p:sp>
        <p:nvSpPr>
          <p:cNvPr id="10" name="TextBox 9">
            <a:extLst>
              <a:ext uri="{FF2B5EF4-FFF2-40B4-BE49-F238E27FC236}">
                <a16:creationId xmlns:a16="http://schemas.microsoft.com/office/drawing/2014/main" id="{76176D70-C935-4DA0-B0D2-F7C9AB7CE12F}"/>
              </a:ext>
            </a:extLst>
          </p:cNvPr>
          <p:cNvSpPr txBox="1"/>
          <p:nvPr/>
        </p:nvSpPr>
        <p:spPr>
          <a:xfrm>
            <a:off x="4362557" y="5119235"/>
            <a:ext cx="6598920" cy="646331"/>
          </a:xfrm>
          <a:prstGeom prst="rect">
            <a:avLst/>
          </a:prstGeom>
          <a:noFill/>
        </p:spPr>
        <p:txBody>
          <a:bodyPr wrap="square">
            <a:spAutoFit/>
          </a:bodyPr>
          <a:lstStyle/>
          <a:p>
            <a:r>
              <a:rPr lang="en-US" altLang="en-US" b="1" dirty="0">
                <a:solidFill>
                  <a:schemeClr val="accent1"/>
                </a:solidFill>
              </a:rPr>
              <a:t>Making products available </a:t>
            </a:r>
            <a:r>
              <a:rPr lang="en-US" altLang="en-US" b="1" dirty="0">
                <a:solidFill>
                  <a:srgbClr val="00B0F0"/>
                </a:solidFill>
              </a:rPr>
              <a:t>where </a:t>
            </a:r>
            <a:r>
              <a:rPr lang="en-US" altLang="en-US" b="1" dirty="0">
                <a:solidFill>
                  <a:schemeClr val="accent1"/>
                </a:solidFill>
              </a:rPr>
              <a:t>they are convenient for consumers.</a:t>
            </a:r>
          </a:p>
        </p:txBody>
      </p:sp>
    </p:spTree>
    <p:extLst>
      <p:ext uri="{BB962C8B-B14F-4D97-AF65-F5344CB8AC3E}">
        <p14:creationId xmlns:p14="http://schemas.microsoft.com/office/powerpoint/2010/main" val="396807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597" y="235792"/>
            <a:ext cx="10746403" cy="809424"/>
          </a:xfrm>
        </p:spPr>
        <p:txBody>
          <a:bodyPr>
            <a:normAutofit/>
          </a:bodyPr>
          <a:lstStyle/>
          <a:p>
            <a:r>
              <a:rPr lang="en-US" sz="4000" dirty="0"/>
              <a:t>Creating Value Through Operations (</a:t>
            </a:r>
            <a:r>
              <a:rPr lang="en-US" sz="4000" dirty="0" err="1"/>
              <a:t>Cont</a:t>
            </a:r>
            <a:r>
              <a:rPr lang="en-US" sz="4000" dirty="0"/>
              <a:t>)</a:t>
            </a:r>
          </a:p>
        </p:txBody>
      </p:sp>
      <p:sp>
        <p:nvSpPr>
          <p:cNvPr id="3" name="Content Placeholder 2"/>
          <p:cNvSpPr>
            <a:spLocks noGrp="1"/>
          </p:cNvSpPr>
          <p:nvPr>
            <p:ph idx="1"/>
          </p:nvPr>
        </p:nvSpPr>
        <p:spPr>
          <a:xfrm>
            <a:off x="1345545" y="1397420"/>
            <a:ext cx="11374484" cy="4631417"/>
          </a:xfrm>
        </p:spPr>
        <p:txBody>
          <a:bodyPr>
            <a:noAutofit/>
          </a:bodyPr>
          <a:lstStyle/>
          <a:p>
            <a:pPr>
              <a:buClr>
                <a:srgbClr val="254061"/>
              </a:buClr>
            </a:pPr>
            <a:r>
              <a:rPr lang="en-US" altLang="en-US" sz="2400" b="1" dirty="0">
                <a:solidFill>
                  <a:schemeClr val="accent1"/>
                </a:solidFill>
              </a:rPr>
              <a:t>Operations (Production) Management</a:t>
            </a:r>
          </a:p>
          <a:p>
            <a:pPr lvl="1"/>
            <a:r>
              <a:rPr lang="en-US" altLang="en-US" dirty="0">
                <a:solidFill>
                  <a:schemeClr val="accent1"/>
                </a:solidFill>
              </a:rPr>
              <a:t>systematic direction and control of the activities that transform resources into finished products that create value for and provide benefits to customers</a:t>
            </a:r>
          </a:p>
          <a:p>
            <a:pPr>
              <a:buClr>
                <a:srgbClr val="254061"/>
              </a:buClr>
            </a:pPr>
            <a:r>
              <a:rPr lang="en-US" altLang="en-US" sz="2400" b="1" dirty="0">
                <a:solidFill>
                  <a:schemeClr val="accent1"/>
                </a:solidFill>
              </a:rPr>
              <a:t>Operations (Production) Managers </a:t>
            </a:r>
          </a:p>
          <a:p>
            <a:pPr lvl="1"/>
            <a:r>
              <a:rPr lang="en-US" altLang="en-US" dirty="0">
                <a:solidFill>
                  <a:schemeClr val="accent1"/>
                </a:solidFill>
              </a:rPr>
              <a:t>managers responsible for ensuring that operations activities create value and provide benefits to customers</a:t>
            </a:r>
          </a:p>
          <a:p>
            <a:endParaRPr lang="en-US" sz="2800"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688" y="4126398"/>
            <a:ext cx="7652624" cy="2254643"/>
          </a:xfrm>
          <a:prstGeom prst="rect">
            <a:avLst/>
          </a:prstGeom>
        </p:spPr>
      </p:pic>
    </p:spTree>
    <p:extLst>
      <p:ext uri="{BB962C8B-B14F-4D97-AF65-F5344CB8AC3E}">
        <p14:creationId xmlns:p14="http://schemas.microsoft.com/office/powerpoint/2010/main" val="250699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554" y="315021"/>
            <a:ext cx="8193066" cy="712113"/>
          </a:xfrm>
        </p:spPr>
        <p:txBody>
          <a:bodyPr>
            <a:normAutofit/>
          </a:bodyPr>
          <a:lstStyle/>
          <a:p>
            <a:r>
              <a:rPr lang="en-US" sz="4000" dirty="0"/>
              <a:t>The Resource Transformation Process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735" y="1336245"/>
            <a:ext cx="8392059" cy="49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317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19816</TotalTime>
  <Words>4270</Words>
  <Application>Microsoft Office PowerPoint</Application>
  <PresentationFormat>Widescreen</PresentationFormat>
  <Paragraphs>331</Paragraphs>
  <Slides>42</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Operations Management and Quality</vt:lpstr>
      <vt:lpstr>Objectives:</vt:lpstr>
      <vt:lpstr>What Does Operations Mean?</vt:lpstr>
      <vt:lpstr>What Does Operations Mean?</vt:lpstr>
      <vt:lpstr>Growth in the Services and Goods Sectors</vt:lpstr>
      <vt:lpstr>GDP from Goods and Services</vt:lpstr>
      <vt:lpstr>Creating Value Through Operations</vt:lpstr>
      <vt:lpstr>Creating Value Through Operations (Cont)</vt:lpstr>
      <vt:lpstr>The Resource Transformation Process</vt:lpstr>
      <vt:lpstr>Differences between Service and Goods Manufacturing Operations</vt:lpstr>
      <vt:lpstr>Operations Process </vt:lpstr>
      <vt:lpstr>Goods Production Processes</vt:lpstr>
      <vt:lpstr>Service Production Processes: Extent of Customer Contact</vt:lpstr>
      <vt:lpstr>Business Strategy Determines  Operations Capabilities</vt:lpstr>
      <vt:lpstr>Business Strategies That Win Customers for Four Companies</vt:lpstr>
      <vt:lpstr>Operations Capabilities and Characteristics for Four Companies</vt:lpstr>
      <vt:lpstr>Operations Planning</vt:lpstr>
      <vt:lpstr>Operations Planning and Control</vt:lpstr>
      <vt:lpstr>Layout Planning</vt:lpstr>
      <vt:lpstr>Process Layout for a Service Provider</vt:lpstr>
      <vt:lpstr>Product Layout for a Service (Same Steps Layout)</vt:lpstr>
      <vt:lpstr>Product Layout for Goods Production</vt:lpstr>
      <vt:lpstr>Flowchart of Traditional Guest Checkout</vt:lpstr>
      <vt:lpstr>Quality Planning </vt:lpstr>
      <vt:lpstr>Operations Scheduling</vt:lpstr>
      <vt:lpstr>PowerPoint Presentation</vt:lpstr>
      <vt:lpstr>Operations Scheduling (Cont)</vt:lpstr>
      <vt:lpstr>Project Scheduling: Gantt Chart</vt:lpstr>
      <vt:lpstr>Project Scheduling: PERT Chart</vt:lpstr>
      <vt:lpstr>Operations Control</vt:lpstr>
      <vt:lpstr>Materials Management</vt:lpstr>
      <vt:lpstr>Materials Management Activities for  Physical Goods</vt:lpstr>
      <vt:lpstr>Materials Management Activities for  Physical Goods (Cont)</vt:lpstr>
      <vt:lpstr>PowerPoint Presentation</vt:lpstr>
      <vt:lpstr>Quality Control</vt:lpstr>
      <vt:lpstr>The Quality-Productivity Connection</vt:lpstr>
      <vt:lpstr>Managing for Quality</vt:lpstr>
      <vt:lpstr>Tools for Total Quality Management</vt:lpstr>
      <vt:lpstr>Tools for Total Quality Management (cont.)</vt:lpstr>
      <vt:lpstr>Adding Value Through Supply Chains</vt:lpstr>
      <vt:lpstr>Outsourcing and Global Supply Chains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Management and Quality</dc:title>
  <dc:creator>Ali .</dc:creator>
  <cp:lastModifiedBy>Fahad Al Nawwar</cp:lastModifiedBy>
  <cp:revision>56</cp:revision>
  <dcterms:created xsi:type="dcterms:W3CDTF">2016-10-28T06:39:44Z</dcterms:created>
  <dcterms:modified xsi:type="dcterms:W3CDTF">2021-10-06T10:12:47Z</dcterms:modified>
</cp:coreProperties>
</file>