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6D7"/>
    <a:srgbClr val="86ACDB"/>
    <a:srgbClr val="92E4E5"/>
    <a:srgbClr val="F7F4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5F5F-3F85-46ED-A81D-4CEA7339E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8D1B1-8C5A-4319-85DC-69FC0BD4B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44652B-1CBF-437B-B74E-338139B75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76800" y="-1"/>
            <a:ext cx="7315200" cy="750795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266C615-4372-4F13-836A-6E29DA9FC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050" y="288950"/>
            <a:ext cx="1320950" cy="7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6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DBDC-A4CA-4D35-AA89-BE35C9E9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B9CB1-1EDF-459B-B0E8-25B554788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541F-DE41-4551-B667-A06C4C8E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518D-3EEB-4566-8A50-3A4A867D043A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63877-3C04-4C89-8702-B9A9222A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BF6BB-E32A-476B-B3FF-D9D6F61C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8A6F-13C7-4A99-BAA9-D3B93F42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8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910BB-EBEC-4142-9D84-148B4431D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16AF9-39A6-4012-B5EA-C8334E4F1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2F0DE-B34C-4F67-BA9E-EDF21CA9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518D-3EEB-4566-8A50-3A4A867D043A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C2AF-AFC5-4B2E-B0C1-02DC1128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6D70-C846-40A0-B78E-6EE1C587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8A6F-13C7-4A99-BAA9-D3B93F42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3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F80714-850D-4017-892E-BE006823B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4009" y="0"/>
            <a:ext cx="61479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DF407-A887-449D-B5AA-293E5B15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884A-39CA-4E25-89B4-2956C6DA3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DB9609-E153-43F6-B872-48A8433D7C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050" y="288950"/>
            <a:ext cx="1320950" cy="7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C24F-9420-42DD-BA4C-570A30E8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9041-D0C1-455F-BF37-F117341A7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6387BA-9BDD-4C29-A134-F283119AA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50" y="288950"/>
            <a:ext cx="1320950" cy="78737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0985E60-5A67-42E6-BD0C-B8DBF0BF22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-40347" y="4589462"/>
            <a:ext cx="2068602" cy="229234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8154F56-C98C-45E5-8BCD-0DCBF1B007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96357" y="0"/>
            <a:ext cx="1895643" cy="229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51F-55D6-41E7-B675-80A48367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AA90-874E-44D9-9CCE-CAC0D9290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92109-EAAF-4443-8864-F633A894E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3508A-1432-4899-871C-8526D6A9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518D-3EEB-4566-8A50-3A4A867D043A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9685A-513C-4054-B8A0-0EACD869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425C5-3531-4C5A-97DD-02BCF4FE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8A6F-13C7-4A99-BAA9-D3B93F42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9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8FEC-9288-4BA5-85D0-EB24ADE8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99A95-9D1B-4FF0-9690-A68D8871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ADCA-9706-482C-8D88-6114FBD33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B756F-2C77-4B2E-9747-25883B974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20FC6-E0B9-4ED4-B3BA-50419DBAA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4CEE3-D7B8-4DE1-826E-EAEB4815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518D-3EEB-4566-8A50-3A4A867D043A}" type="datetimeFigureOut">
              <a:rPr lang="en-US" smtClean="0"/>
              <a:t>8/20/21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7615D-837D-4AEF-8749-31A82278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5034A-EB5B-4533-B7BD-6B91EF73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8A6F-13C7-4A99-BAA9-D3B93F42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114B-B6B7-454D-B6E7-FCFA60D0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4452F-C77B-45C9-994F-0670433E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518D-3EEB-4566-8A50-3A4A867D043A}" type="datetimeFigureOut">
              <a:rPr lang="en-US" smtClean="0"/>
              <a:t>8/20/21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A8DAD-780E-4B58-B290-F67B56C0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2AE3A-A082-4AA1-8084-57920657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8A6F-13C7-4A99-BAA9-D3B93F42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3FD4D-F981-4BAC-A864-50BE8125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518D-3EEB-4566-8A50-3A4A867D043A}" type="datetimeFigureOut">
              <a:rPr lang="en-US" smtClean="0"/>
              <a:t>8/20/21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66C49-F423-4B9E-99E7-62BBA7CF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A09B2-9C8C-422F-8CA2-8B69B88A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8A6F-13C7-4A99-BAA9-D3B93F42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015C-F311-4960-8118-1E4D9A99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DCDB-90F4-499D-82E5-D0DB8A10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83784-1B9E-481C-967F-53267A80F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3189A-82A5-4966-BD9E-08355C13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518D-3EEB-4566-8A50-3A4A867D043A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D7B63-C415-4AE3-84A6-2B825345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2343A-246E-44C4-904E-CBD96E41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8A6F-13C7-4A99-BAA9-D3B93F42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6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7237-6759-4259-9D37-AB2DC141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CD5C7-082C-41F4-B0BA-6B983B1A2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EF069-50B1-4469-9107-276DE1FEE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07E1-64FF-4D60-A878-376D32C2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518D-3EEB-4566-8A50-3A4A867D043A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CCFD0-32FD-44E8-A191-03335C41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0F34D-E8A9-4BB5-81E1-5AA4D0E3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8A6F-13C7-4A99-BAA9-D3B93F42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035F2-E995-41C7-8526-3C438C68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B0F74-B702-4094-8F4B-FCBE14150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452E-0381-40B5-A5D8-E43238872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518D-3EEB-4566-8A50-3A4A867D043A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F3012-B599-4E3A-9AD1-95D79B63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173A6-8831-4623-90B0-E7545B448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8A6F-13C7-4A99-BAA9-D3B93F42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3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e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3.wmf"/><Relationship Id="rId5" Type="http://schemas.openxmlformats.org/officeDocument/2006/relationships/image" Target="../media/image34.jpe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kern="10" dirty="0">
                <a:ln w="12700" cmpd="sng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8186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Organic Halogen Compounds</a:t>
            </a:r>
            <a:br>
              <a:rPr lang="en-US" sz="4400" b="1" kern="10" dirty="0">
                <a:ln w="12700" cmpd="sng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620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266700"/>
            <a:ext cx="8229600" cy="577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u="sng" dirty="0">
                <a:solidFill>
                  <a:srgbClr val="86ACDB"/>
                </a:solidFill>
                <a:cs typeface="Tahoma" pitchFamily="34" charset="0"/>
              </a:rPr>
              <a:t>c) Halogenation of alkynes</a:t>
            </a:r>
          </a:p>
          <a:p>
            <a:endParaRPr lang="en-US" sz="3200" b="1" u="sng" dirty="0">
              <a:solidFill>
                <a:srgbClr val="CC66FF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223135"/>
              </p:ext>
            </p:extLst>
          </p:nvPr>
        </p:nvGraphicFramePr>
        <p:xfrm>
          <a:off x="1955800" y="876300"/>
          <a:ext cx="77343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3206940" imgH="1182226" progId="ChemDraw.Document.6.0">
                  <p:embed/>
                </p:oleObj>
              </mc:Choice>
              <mc:Fallback>
                <p:oleObj r:id="rId3" imgW="3206940" imgH="1182226" progId="ChemDraw.Document.6.0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876300"/>
                        <a:ext cx="7734300" cy="257810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/>
          <p:nvPr/>
        </p:nvSpPr>
        <p:spPr>
          <a:xfrm>
            <a:off x="1316307" y="3416300"/>
            <a:ext cx="5768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200" b="1" u="sng" dirty="0">
                <a:solidFill>
                  <a:srgbClr val="86ACDB"/>
                </a:solidFill>
              </a:rPr>
              <a:t>d) Halogenation of alkyl benzene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85132"/>
              </p:ext>
            </p:extLst>
          </p:nvPr>
        </p:nvGraphicFramePr>
        <p:xfrm>
          <a:off x="1750942" y="4089400"/>
          <a:ext cx="8002658" cy="266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S ChemDraw Drawing" r:id="rId5" imgW="6427440" imgH="2237760" progId="ChemDraw.Document.6.0">
                  <p:embed/>
                </p:oleObj>
              </mc:Choice>
              <mc:Fallback>
                <p:oleObj name="CS ChemDraw Drawing" r:id="rId5" imgW="6427440" imgH="2237760" progId="ChemDraw.Document.6.0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942" y="4089400"/>
                        <a:ext cx="8002658" cy="2667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45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16100" y="152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u="sng" dirty="0">
                <a:solidFill>
                  <a:srgbClr val="8186D7"/>
                </a:solidFill>
                <a:cs typeface="Times New Roman" pitchFamily="18" charset="0"/>
              </a:rPr>
              <a:t>2. Addition of  HX to Unsaturated Hydrocarbons</a:t>
            </a:r>
            <a:endParaRPr lang="ar-SA" sz="3200" b="1" u="sng" dirty="0">
              <a:solidFill>
                <a:srgbClr val="8186D7"/>
              </a:solidFill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43651" y="1027262"/>
            <a:ext cx="5270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u="sng" dirty="0">
                <a:solidFill>
                  <a:srgbClr val="86ACDB"/>
                </a:solidFill>
                <a:cs typeface="Times New Roman" pitchFamily="18" charset="0"/>
              </a:rPr>
              <a:t>(a) Addition of  HX to alkenes:</a:t>
            </a:r>
            <a:endParaRPr lang="ar-SA" sz="3200" b="1" u="sng" dirty="0">
              <a:solidFill>
                <a:srgbClr val="86ACDB"/>
              </a:solidFill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40" y="1663700"/>
            <a:ext cx="7163682" cy="10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271999" y="3139760"/>
            <a:ext cx="5193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u="sng" dirty="0">
                <a:solidFill>
                  <a:srgbClr val="86ACDB"/>
                </a:solidFill>
                <a:cs typeface="Times New Roman" pitchFamily="18" charset="0"/>
              </a:rPr>
              <a:t>(b) Addition of HX to alkynes:</a:t>
            </a:r>
            <a:endParaRPr lang="ar-SA" sz="3200" b="1" u="sng" dirty="0">
              <a:solidFill>
                <a:srgbClr val="86ACDB"/>
              </a:solidFill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1"/>
          <a:stretch/>
        </p:blipFill>
        <p:spPr bwMode="auto">
          <a:xfrm>
            <a:off x="1412114" y="3810000"/>
            <a:ext cx="6899476" cy="146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5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5300" y="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u="sng" dirty="0">
                <a:solidFill>
                  <a:srgbClr val="8186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2- </a:t>
            </a:r>
            <a:r>
              <a:rPr lang="en-US" altLang="en-US" sz="3200" b="1" u="sng" dirty="0">
                <a:solidFill>
                  <a:srgbClr val="8186D7"/>
                </a:solidFill>
                <a:latin typeface="+mn-lt"/>
                <a:cs typeface="Arial" charset="0"/>
              </a:rPr>
              <a:t>Conversion</a:t>
            </a:r>
            <a:r>
              <a:rPr lang="en-US" altLang="en-US" sz="3200" b="1" u="sng" dirty="0">
                <a:solidFill>
                  <a:srgbClr val="8186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Of Alcohols</a:t>
            </a:r>
            <a:endParaRPr lang="en-US" sz="3200" b="1" u="sng" dirty="0">
              <a:solidFill>
                <a:srgbClr val="8186D7"/>
              </a:solidFill>
              <a:latin typeface="+mn-lt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1549400" y="508000"/>
            <a:ext cx="1076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6ACDB"/>
                </a:solidFill>
                <a:cs typeface="Times New Roman" pitchFamily="18" charset="0"/>
              </a:rPr>
              <a:t>The hydroxyl group of an alcohol is replaced by halogen on</a:t>
            </a:r>
            <a:endParaRPr lang="ar-SA" sz="3200" dirty="0">
              <a:solidFill>
                <a:srgbClr val="86ACDB"/>
              </a:solidFill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06400" y="1010335"/>
            <a:ext cx="1168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6ACDB"/>
                </a:solidFill>
                <a:cs typeface="Times New Roman" pitchFamily="18" charset="0"/>
              </a:rPr>
              <a:t>reaction with concentrated halogen acid (HX), phosphorus halides (PX</a:t>
            </a:r>
            <a:r>
              <a:rPr lang="en-US" sz="3200" baseline="-25000" dirty="0">
                <a:solidFill>
                  <a:srgbClr val="86ACDB"/>
                </a:solidFill>
                <a:cs typeface="Times New Roman" pitchFamily="18" charset="0"/>
              </a:rPr>
              <a:t>3 </a:t>
            </a:r>
            <a:r>
              <a:rPr lang="en-US" sz="3200" dirty="0">
                <a:solidFill>
                  <a:srgbClr val="86ACDB"/>
                </a:solidFill>
                <a:cs typeface="Times New Roman" pitchFamily="18" charset="0"/>
              </a:rPr>
              <a:t>or PX</a:t>
            </a:r>
            <a:r>
              <a:rPr lang="en-US" sz="3200" baseline="-25000" dirty="0">
                <a:solidFill>
                  <a:srgbClr val="86ACDB"/>
                </a:solidFill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86ACDB"/>
                </a:solidFill>
                <a:cs typeface="Times New Roman" pitchFamily="18" charset="0"/>
              </a:rPr>
              <a:t>), and </a:t>
            </a:r>
            <a:r>
              <a:rPr lang="en-US" sz="3200" dirty="0" err="1">
                <a:solidFill>
                  <a:srgbClr val="86ACDB"/>
                </a:solidFill>
                <a:cs typeface="Times New Roman" pitchFamily="18" charset="0"/>
              </a:rPr>
              <a:t>thionylchlorid</a:t>
            </a:r>
            <a:r>
              <a:rPr lang="en-US" sz="3200" dirty="0">
                <a:solidFill>
                  <a:srgbClr val="86ACDB"/>
                </a:solidFill>
                <a:cs typeface="Times New Roman" pitchFamily="18" charset="0"/>
              </a:rPr>
              <a:t> (SOCl</a:t>
            </a:r>
            <a:r>
              <a:rPr lang="en-US" sz="3200" baseline="-25000" dirty="0">
                <a:solidFill>
                  <a:srgbClr val="86ACDB"/>
                </a:solidFill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86ACDB"/>
                </a:solidFill>
                <a:cs typeface="Times New Roman" pitchFamily="18" charset="0"/>
              </a:rPr>
              <a:t>).</a:t>
            </a:r>
            <a:endParaRPr lang="ar-SA" sz="3200" dirty="0">
              <a:solidFill>
                <a:srgbClr val="86ACDB"/>
              </a:solidFill>
              <a:cs typeface="Times New Roman" pitchFamily="18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66511"/>
              </p:ext>
            </p:extLst>
          </p:nvPr>
        </p:nvGraphicFramePr>
        <p:xfrm>
          <a:off x="358775" y="3409950"/>
          <a:ext cx="3668997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S ChemDraw Drawing" r:id="rId3" imgW="1644396" imgH="643128" progId="ChemDraw.Document.6.0">
                  <p:embed/>
                </p:oleObj>
              </mc:Choice>
              <mc:Fallback>
                <p:oleObj name="CS ChemDraw Drawing" r:id="rId3" imgW="1644396" imgH="643128" progId="ChemDraw.Document.6.0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409950"/>
                        <a:ext cx="3668997" cy="1454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19969"/>
              </p:ext>
            </p:extLst>
          </p:nvPr>
        </p:nvGraphicFramePr>
        <p:xfrm>
          <a:off x="4402138" y="2655888"/>
          <a:ext cx="7264874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S ChemDraw Drawing" r:id="rId5" imgW="3989832" imgH="274320" progId="ChemDraw.Document.6.0">
                  <p:embed/>
                </p:oleObj>
              </mc:Choice>
              <mc:Fallback>
                <p:oleObj name="CS ChemDraw Drawing" r:id="rId5" imgW="3989832" imgH="274320" progId="ChemDraw.Document.6.0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2655888"/>
                        <a:ext cx="7264874" cy="50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65297"/>
              </p:ext>
            </p:extLst>
          </p:nvPr>
        </p:nvGraphicFramePr>
        <p:xfrm>
          <a:off x="4584701" y="3468688"/>
          <a:ext cx="70866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S ChemDraw Drawing" r:id="rId7" imgW="2987040" imgH="437388" progId="ChemDraw.Document.6.0">
                  <p:embed/>
                </p:oleObj>
              </mc:Choice>
              <mc:Fallback>
                <p:oleObj name="CS ChemDraw Drawing" r:id="rId7" imgW="2987040" imgH="437388" progId="ChemDraw.Document.6.0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1" y="3468688"/>
                        <a:ext cx="7086600" cy="963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32167"/>
              </p:ext>
            </p:extLst>
          </p:nvPr>
        </p:nvGraphicFramePr>
        <p:xfrm>
          <a:off x="5268913" y="4524375"/>
          <a:ext cx="5217488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9" imgW="2864850" imgH="650330" progId="ChemDraw.Document.6.0">
                  <p:embed/>
                </p:oleObj>
              </mc:Choice>
              <mc:Fallback>
                <p:oleObj r:id="rId9" imgW="2864850" imgH="650330" progId="ChemDraw.Document.6.0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4524375"/>
                        <a:ext cx="5217488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63144"/>
              </p:ext>
            </p:extLst>
          </p:nvPr>
        </p:nvGraphicFramePr>
        <p:xfrm>
          <a:off x="5621338" y="5997575"/>
          <a:ext cx="420652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S ChemDraw Drawing" r:id="rId11" imgW="1905000" imgH="384048" progId="ChemDraw.Document.6.0">
                  <p:embed/>
                </p:oleObj>
              </mc:Choice>
              <mc:Fallback>
                <p:oleObj name="CS ChemDraw Drawing" r:id="rId11" imgW="1905000" imgH="384048" progId="ChemDraw.Document.6.0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997575"/>
                        <a:ext cx="4206522" cy="86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64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16100" y="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8186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Reactions of Organic Halides</a:t>
            </a:r>
            <a:endParaRPr lang="en-US" sz="4400" dirty="0">
              <a:solidFill>
                <a:srgbClr val="8186D7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400" y="1143000"/>
            <a:ext cx="8229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1- Nucleophilic </a:t>
            </a:r>
            <a:r>
              <a:rPr lang="en-US" u="sng" dirty="0" err="1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Subtitution</a:t>
            </a:r>
            <a:r>
              <a:rPr lang="ar-SA" u="sng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u="sng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Reactions S</a:t>
            </a:r>
            <a:r>
              <a:rPr lang="en-US" u="sng" baseline="-25000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</a:t>
            </a:r>
          </a:p>
          <a:p>
            <a:endParaRPr lang="en-US" dirty="0">
              <a:solidFill>
                <a:srgbClr val="86A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en-US" dirty="0">
              <a:solidFill>
                <a:srgbClr val="86A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en-US" dirty="0">
              <a:solidFill>
                <a:srgbClr val="86A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en-US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</a:t>
            </a:r>
            <a:r>
              <a:rPr lang="en-US" sz="4000" baseline="30000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</a:t>
            </a:r>
            <a:r>
              <a:rPr lang="en-US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= </a:t>
            </a:r>
            <a:r>
              <a:rPr lang="en-US" sz="4000" baseline="30000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US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OH, </a:t>
            </a:r>
            <a:r>
              <a:rPr lang="en-US" sz="4000" baseline="30000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US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OR, </a:t>
            </a:r>
            <a:r>
              <a:rPr lang="en-US" sz="4000" baseline="30000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US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OCOR, </a:t>
            </a:r>
            <a:r>
              <a:rPr lang="en-US" sz="4000" baseline="30000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US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SH, </a:t>
            </a:r>
            <a:r>
              <a:rPr lang="en-US" sz="4000" baseline="30000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US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SR, </a:t>
            </a:r>
            <a:r>
              <a:rPr lang="en-US" sz="4000" baseline="30000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US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CN,</a:t>
            </a:r>
          </a:p>
          <a:p>
            <a:endParaRPr lang="en-US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625843"/>
              </p:ext>
            </p:extLst>
          </p:nvPr>
        </p:nvGraphicFramePr>
        <p:xfrm>
          <a:off x="3302000" y="1562100"/>
          <a:ext cx="5819395" cy="40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S ChemDraw Drawing" r:id="rId3" imgW="2858760" imgH="200160" progId="ChemDraw.Document.6.0">
                  <p:embed/>
                </p:oleObj>
              </mc:Choice>
              <mc:Fallback>
                <p:oleObj name="CS ChemDraw Drawing" r:id="rId3" imgW="2858760" imgH="200160" progId="ChemDraw.Document.6.0">
                  <p:embed/>
                  <p:pic>
                    <p:nvPicPr>
                      <p:cNvPr id="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1562100"/>
                        <a:ext cx="5819395" cy="40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0" r="8484" b="66354"/>
          <a:stretch/>
        </p:blipFill>
        <p:spPr bwMode="auto">
          <a:xfrm>
            <a:off x="3581400" y="2057400"/>
            <a:ext cx="505094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534294"/>
              </p:ext>
            </p:extLst>
          </p:nvPr>
        </p:nvGraphicFramePr>
        <p:xfrm>
          <a:off x="1625600" y="3594100"/>
          <a:ext cx="82391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S ChemDraw Drawing" r:id="rId6" imgW="3791712" imgH="316992" progId="ChemDraw.Document.6.0">
                  <p:embed/>
                </p:oleObj>
              </mc:Choice>
              <mc:Fallback>
                <p:oleObj name="CS ChemDraw Drawing" r:id="rId6" imgW="3791712" imgH="316992" progId="ChemDraw.Document.6.0">
                  <p:embed/>
                  <p:pic>
                    <p:nvPicPr>
                      <p:cNvPr id="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594100"/>
                        <a:ext cx="823912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132070"/>
              </p:ext>
            </p:extLst>
          </p:nvPr>
        </p:nvGraphicFramePr>
        <p:xfrm>
          <a:off x="2954088" y="4546600"/>
          <a:ext cx="5226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S ChemDraw Drawing" r:id="rId8" imgW="2258568" imgH="428244" progId="ChemDraw.Document.6.0">
                  <p:embed/>
                </p:oleObj>
              </mc:Choice>
              <mc:Fallback>
                <p:oleObj name="CS ChemDraw Drawing" r:id="rId8" imgW="2258568" imgH="428244" progId="ChemDraw.Document.6.0">
                  <p:embed/>
                  <p:pic>
                    <p:nvPicPr>
                      <p:cNvPr id="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088" y="4546600"/>
                        <a:ext cx="5226300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126167"/>
              </p:ext>
            </p:extLst>
          </p:nvPr>
        </p:nvGraphicFramePr>
        <p:xfrm>
          <a:off x="3098800" y="5816600"/>
          <a:ext cx="4625746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S ChemDraw Drawing" r:id="rId10" imgW="1917192" imgH="324612" progId="ChemDraw.Document.6.0">
                  <p:embed/>
                </p:oleObj>
              </mc:Choice>
              <mc:Fallback>
                <p:oleObj name="CS ChemDraw Drawing" r:id="rId10" imgW="1917192" imgH="324612" progId="ChemDraw.Document.6.0">
                  <p:embed/>
                  <p:pic>
                    <p:nvPicPr>
                      <p:cNvPr id="1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816600"/>
                        <a:ext cx="4625746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77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2409"/>
              </p:ext>
            </p:extLst>
          </p:nvPr>
        </p:nvGraphicFramePr>
        <p:xfrm>
          <a:off x="4214090" y="469900"/>
          <a:ext cx="3685310" cy="681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3" imgW="2170014" imgH="246407" progId="ChemDraw.Document.6.0">
                  <p:embed/>
                </p:oleObj>
              </mc:Choice>
              <mc:Fallback>
                <p:oleObj r:id="rId3" imgW="2170014" imgH="246407" progId="ChemDraw.Document.6.0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090" y="469900"/>
                        <a:ext cx="3685310" cy="681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80909"/>
              </p:ext>
            </p:extLst>
          </p:nvPr>
        </p:nvGraphicFramePr>
        <p:xfrm>
          <a:off x="4089400" y="1435100"/>
          <a:ext cx="4087036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S ChemDraw Drawing" r:id="rId5" imgW="3267456" imgH="1022604" progId="ChemDraw.Document.6.0">
                  <p:embed/>
                </p:oleObj>
              </mc:Choice>
              <mc:Fallback>
                <p:oleObj name="CS ChemDraw Drawing" r:id="rId5" imgW="3267456" imgH="1022604" progId="ChemDraw.Document.6.0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1435100"/>
                        <a:ext cx="4087036" cy="128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55826"/>
              </p:ext>
            </p:extLst>
          </p:nvPr>
        </p:nvGraphicFramePr>
        <p:xfrm>
          <a:off x="2531979" y="2921000"/>
          <a:ext cx="6739021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7" imgW="1922071" imgH="797396" progId="ChemDraw.Document.6.0">
                  <p:embed/>
                </p:oleObj>
              </mc:Choice>
              <mc:Fallback>
                <p:oleObj r:id="rId7" imgW="1922071" imgH="797396" progId="ChemDraw.Document.6.0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979" y="2921000"/>
                        <a:ext cx="6739021" cy="180340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316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5300" y="101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8186D7"/>
                </a:solidFill>
                <a:latin typeface="+mn-lt"/>
              </a:rPr>
              <a:t>2- Elimination</a:t>
            </a:r>
            <a:r>
              <a:rPr lang="ar-SA" sz="4000" b="1" dirty="0">
                <a:solidFill>
                  <a:srgbClr val="8186D7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8186D7"/>
                </a:solidFill>
                <a:latin typeface="+mn-lt"/>
              </a:rPr>
              <a:t>Reactions (E)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6900" y="635000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86ACDB"/>
                </a:solidFill>
                <a:cs typeface="Arial" pitchFamily="34" charset="0"/>
              </a:rPr>
              <a:t>Alkyl halides can lose HX molecule to give an alkene.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52700" y="1384300"/>
            <a:ext cx="6680200" cy="15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29477"/>
              </p:ext>
            </p:extLst>
          </p:nvPr>
        </p:nvGraphicFramePr>
        <p:xfrm>
          <a:off x="2819400" y="2997200"/>
          <a:ext cx="6191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4" imgW="2093976" imgH="486156" progId="ChemDraw.Document.6.0">
                  <p:embed/>
                </p:oleObj>
              </mc:Choice>
              <mc:Fallback>
                <p:oleObj r:id="rId4" imgW="2093976" imgH="486156" progId="ChemDraw.Document.6.0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97200"/>
                        <a:ext cx="6191250" cy="114300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/>
          <p:nvPr/>
        </p:nvSpPr>
        <p:spPr>
          <a:xfrm>
            <a:off x="965200" y="4229100"/>
            <a:ext cx="103759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rgbClr val="86ACDB"/>
                </a:solidFill>
                <a:cs typeface="Arial" pitchFamily="34" charset="0"/>
              </a:rPr>
              <a:t>If the </a:t>
            </a:r>
            <a:r>
              <a:rPr lang="en-GB" altLang="en-US" sz="3200" dirty="0" err="1">
                <a:solidFill>
                  <a:srgbClr val="86ACDB"/>
                </a:solidFill>
                <a:cs typeface="Arial" pitchFamily="34" charset="0"/>
              </a:rPr>
              <a:t>haloalkane</a:t>
            </a:r>
            <a:r>
              <a:rPr lang="en-GB" altLang="en-US" sz="3200" dirty="0">
                <a:solidFill>
                  <a:srgbClr val="86ACDB"/>
                </a:solidFill>
                <a:cs typeface="Arial" pitchFamily="34" charset="0"/>
              </a:rPr>
              <a:t> is unsymmetrical  (e.g. 2-bromobutane or 2-bromopentane) a mixture of isomeric alkene products is obtained</a:t>
            </a:r>
            <a:r>
              <a:rPr lang="en-GB" altLang="en-US" sz="3200" dirty="0"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476860"/>
              </p:ext>
            </p:extLst>
          </p:nvPr>
        </p:nvGraphicFramePr>
        <p:xfrm>
          <a:off x="2146300" y="5715000"/>
          <a:ext cx="972636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S ChemDraw Drawing" r:id="rId6" imgW="4831080" imgH="472440" progId="ChemDraw.Document.6.0">
                  <p:embed/>
                </p:oleObj>
              </mc:Choice>
              <mc:Fallback>
                <p:oleObj name="CS ChemDraw Drawing" r:id="rId6" imgW="4831080" imgH="472440" progId="ChemDraw.Document.6.0">
                  <p:embed/>
                  <p:pic>
                    <p:nvPicPr>
                      <p:cNvPr id="9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715000"/>
                        <a:ext cx="9726368" cy="952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15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89100" y="-1562100"/>
            <a:ext cx="8229600" cy="283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000090"/>
              </a:solidFill>
              <a:cs typeface="Times New Roman" pitchFamily="18" charset="0"/>
            </a:endParaRPr>
          </a:p>
          <a:p>
            <a:endParaRPr lang="en-US" sz="3200" dirty="0">
              <a:solidFill>
                <a:srgbClr val="000090"/>
              </a:solidFill>
              <a:cs typeface="Times New Roman" pitchFamily="18" charset="0"/>
            </a:endParaRPr>
          </a:p>
          <a:p>
            <a:endParaRPr lang="en-US" sz="3200" dirty="0">
              <a:solidFill>
                <a:srgbClr val="000090"/>
              </a:solidFill>
              <a:cs typeface="Times New Roman" pitchFamily="18" charset="0"/>
            </a:endParaRPr>
          </a:p>
          <a:p>
            <a:r>
              <a:rPr lang="en-US" sz="3200" b="1" u="sng" dirty="0">
                <a:solidFill>
                  <a:srgbClr val="8186D7"/>
                </a:solidFill>
                <a:cs typeface="Times New Roman" pitchFamily="18" charset="0"/>
              </a:rPr>
              <a:t>3- Reaction of </a:t>
            </a:r>
            <a:r>
              <a:rPr lang="en-US" sz="3200" b="1" u="sng" dirty="0" err="1">
                <a:solidFill>
                  <a:srgbClr val="8186D7"/>
                </a:solidFill>
                <a:cs typeface="Times New Roman" pitchFamily="18" charset="0"/>
              </a:rPr>
              <a:t>Grignared</a:t>
            </a:r>
            <a:r>
              <a:rPr lang="en-US" sz="3200" b="1" u="sng" dirty="0">
                <a:solidFill>
                  <a:srgbClr val="8186D7"/>
                </a:solidFill>
                <a:cs typeface="Times New Roman" pitchFamily="18" charset="0"/>
              </a:rPr>
              <a:t> reagent</a:t>
            </a:r>
            <a:br>
              <a:rPr lang="en-US" sz="3200" b="1" dirty="0">
                <a:solidFill>
                  <a:srgbClr val="000090"/>
                </a:solidFill>
                <a:cs typeface="Times New Roman" pitchFamily="18" charset="0"/>
              </a:rPr>
            </a:br>
            <a:r>
              <a:rPr lang="en-US" sz="3200" dirty="0">
                <a:solidFill>
                  <a:srgbClr val="86ACDB"/>
                </a:solidFill>
                <a:cs typeface="Times New Roman" pitchFamily="18" charset="0"/>
              </a:rPr>
              <a:t>a- Formation of Grignard reagent</a:t>
            </a:r>
          </a:p>
          <a:p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  <a:p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  <a:p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  <a:p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  <a:p>
            <a:r>
              <a:rPr lang="en-US" sz="3200" dirty="0">
                <a:solidFill>
                  <a:srgbClr val="86ACDB"/>
                </a:solidFill>
                <a:cs typeface="Times New Roman" pitchFamily="18" charset="0"/>
              </a:rPr>
              <a:t>b- Reaction of Grignard reagent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785235"/>
              </p:ext>
            </p:extLst>
          </p:nvPr>
        </p:nvGraphicFramePr>
        <p:xfrm>
          <a:off x="1866900" y="1295400"/>
          <a:ext cx="8669842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S ChemDraw Drawing" r:id="rId3" imgW="3444240" imgH="670560" progId="ChemDraw.Document.6.0">
                  <p:embed/>
                </p:oleObj>
              </mc:Choice>
              <mc:Fallback>
                <p:oleObj name="CS ChemDraw Drawing" r:id="rId3" imgW="3444240" imgH="670560" progId="ChemDraw.Document.6.0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295400"/>
                        <a:ext cx="8669842" cy="1719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026865"/>
              </p:ext>
            </p:extLst>
          </p:nvPr>
        </p:nvGraphicFramePr>
        <p:xfrm>
          <a:off x="2692400" y="4203700"/>
          <a:ext cx="678882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S ChemDraw Drawing" r:id="rId5" imgW="2802636" imgH="737616" progId="ChemDraw.Document.6.0">
                  <p:embed/>
                </p:oleObj>
              </mc:Choice>
              <mc:Fallback>
                <p:oleObj name="CS ChemDraw Drawing" r:id="rId5" imgW="2802636" imgH="737616" progId="ChemDraw.Document.6.0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4203700"/>
                        <a:ext cx="6788820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04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279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u="sng" dirty="0">
                <a:solidFill>
                  <a:srgbClr val="8186D7"/>
                </a:solidFill>
                <a:latin typeface="+mn-lt"/>
                <a:cs typeface="Arial" charset="0"/>
              </a:rPr>
              <a:t>4- Reduction of alkyl halides</a:t>
            </a:r>
            <a:endParaRPr lang="en-US" sz="3200" b="1" u="sng" dirty="0">
              <a:solidFill>
                <a:srgbClr val="8186D7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0100" y="1028700"/>
            <a:ext cx="11582400" cy="49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3200" dirty="0">
                <a:solidFill>
                  <a:srgbClr val="86ACDB"/>
                </a:solidFill>
              </a:rPr>
              <a:t>a) By metal and acid or by metal hydrides</a:t>
            </a:r>
          </a:p>
          <a:p>
            <a:pPr marL="114300"/>
            <a:endParaRPr lang="en-US" sz="3200" dirty="0">
              <a:solidFill>
                <a:srgbClr val="86ACDB"/>
              </a:solidFill>
            </a:endParaRPr>
          </a:p>
          <a:p>
            <a:pPr marL="114300"/>
            <a:endParaRPr lang="en-US" sz="3200" dirty="0">
              <a:solidFill>
                <a:srgbClr val="86ACDB"/>
              </a:solidFill>
            </a:endParaRPr>
          </a:p>
          <a:p>
            <a:pPr marL="114300"/>
            <a:endParaRPr lang="en-US" sz="3200" dirty="0">
              <a:solidFill>
                <a:srgbClr val="86ACDB"/>
              </a:solidFill>
            </a:endParaRPr>
          </a:p>
          <a:p>
            <a:pPr marL="114300"/>
            <a:r>
              <a:rPr lang="en-US" sz="3200" dirty="0">
                <a:solidFill>
                  <a:srgbClr val="86ACDB"/>
                </a:solidFill>
              </a:rPr>
              <a:t>b) By sodium metal (Coupling reaction)(</a:t>
            </a:r>
            <a:r>
              <a:rPr lang="en-US" sz="3200" dirty="0" err="1">
                <a:solidFill>
                  <a:srgbClr val="86ACDB"/>
                </a:solidFill>
              </a:rPr>
              <a:t>Wurtz</a:t>
            </a:r>
            <a:r>
              <a:rPr lang="en-US" sz="3200" dirty="0">
                <a:solidFill>
                  <a:srgbClr val="86ACDB"/>
                </a:solidFill>
              </a:rPr>
              <a:t> reaction)</a:t>
            </a:r>
          </a:p>
          <a:p>
            <a:pPr marL="114300"/>
            <a:endParaRPr lang="en-US" sz="3200" dirty="0">
              <a:solidFill>
                <a:srgbClr val="86ACDB"/>
              </a:solidFill>
            </a:endParaRPr>
          </a:p>
          <a:p>
            <a:pPr marL="114300"/>
            <a:r>
              <a:rPr lang="en-US" sz="3200" dirty="0">
                <a:solidFill>
                  <a:srgbClr val="86ACDB"/>
                </a:solidFill>
              </a:rPr>
              <a:t>c) By lithium </a:t>
            </a:r>
            <a:r>
              <a:rPr lang="en-US" sz="3200" dirty="0" err="1">
                <a:solidFill>
                  <a:srgbClr val="86ACDB"/>
                </a:solidFill>
              </a:rPr>
              <a:t>dialkyl</a:t>
            </a:r>
            <a:r>
              <a:rPr lang="en-US" sz="3200" dirty="0">
                <a:solidFill>
                  <a:srgbClr val="86ACDB"/>
                </a:solidFill>
              </a:rPr>
              <a:t> </a:t>
            </a:r>
            <a:r>
              <a:rPr lang="en-US" sz="3200" dirty="0" err="1">
                <a:solidFill>
                  <a:srgbClr val="86ACDB"/>
                </a:solidFill>
              </a:rPr>
              <a:t>cuprate</a:t>
            </a:r>
            <a:r>
              <a:rPr lang="en-US" sz="3200" dirty="0">
                <a:solidFill>
                  <a:srgbClr val="86ACDB"/>
                </a:solidFill>
              </a:rPr>
              <a:t> (Symmetrical and non </a:t>
            </a:r>
            <a:r>
              <a:rPr lang="en-US" sz="3200" dirty="0" err="1">
                <a:solidFill>
                  <a:srgbClr val="86ACDB"/>
                </a:solidFill>
              </a:rPr>
              <a:t>symmetricalalkane</a:t>
            </a:r>
            <a:r>
              <a:rPr lang="en-US" sz="3200" dirty="0">
                <a:solidFill>
                  <a:srgbClr val="86ACDB"/>
                </a:solidFill>
              </a:rPr>
              <a:t>) ( </a:t>
            </a:r>
            <a:r>
              <a:rPr lang="en-US" sz="3200" dirty="0">
                <a:solidFill>
                  <a:srgbClr val="86ACDB"/>
                </a:solidFill>
                <a:cs typeface="Times New Roman" pitchFamily="18" charset="0"/>
              </a:rPr>
              <a:t>Corey-House (Gilman reagent)</a:t>
            </a:r>
          </a:p>
          <a:p>
            <a:pPr marL="114300"/>
            <a:endParaRPr lang="en-US" sz="32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72195"/>
              </p:ext>
            </p:extLst>
          </p:nvPr>
        </p:nvGraphicFramePr>
        <p:xfrm>
          <a:off x="1790700" y="1524000"/>
          <a:ext cx="75692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S ChemDraw Drawing" r:id="rId3" imgW="5071872" imgH="1315212" progId="ChemDraw.Document.6.0">
                  <p:embed/>
                </p:oleObj>
              </mc:Choice>
              <mc:Fallback>
                <p:oleObj name="CS ChemDraw Drawing" r:id="rId3" imgW="5071872" imgH="1315212" progId="ChemDraw.Document.6.0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524000"/>
                        <a:ext cx="7569200" cy="173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053936"/>
              </p:ext>
            </p:extLst>
          </p:nvPr>
        </p:nvGraphicFramePr>
        <p:xfrm>
          <a:off x="1583871" y="3835400"/>
          <a:ext cx="849992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emSketch" r:id="rId5" imgW="5279136" imgH="359664" progId="">
                  <p:embed/>
                </p:oleObj>
              </mc:Choice>
              <mc:Fallback>
                <p:oleObj name="ChemSketch" r:id="rId5" imgW="5279136" imgH="359664" progId="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871" y="3835400"/>
                        <a:ext cx="8499929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519012"/>
              </p:ext>
            </p:extLst>
          </p:nvPr>
        </p:nvGraphicFramePr>
        <p:xfrm>
          <a:off x="1308100" y="5575300"/>
          <a:ext cx="8483600" cy="79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hemSketch" r:id="rId7" imgW="3831336" imgH="359664" progId="">
                  <p:embed/>
                </p:oleObj>
              </mc:Choice>
              <mc:Fallback>
                <p:oleObj name="ChemSketch" r:id="rId7" imgW="3831336" imgH="359664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5575300"/>
                        <a:ext cx="8483600" cy="7962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097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96861" y="2393434"/>
            <a:ext cx="7611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8186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kind attention !</a:t>
            </a:r>
            <a:endParaRPr lang="ar-SA" sz="4000" dirty="0">
              <a:solidFill>
                <a:srgbClr val="8186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7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803400" y="184835"/>
            <a:ext cx="881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en-US" sz="3200" b="1" dirty="0">
                <a:solidFill>
                  <a:srgbClr val="8186D7"/>
                </a:solidFill>
              </a:rPr>
              <a:t>Alkyl halides: </a:t>
            </a:r>
            <a:r>
              <a:rPr lang="en-GB" altLang="en-US" sz="3200" dirty="0">
                <a:solidFill>
                  <a:srgbClr val="86ACDB"/>
                </a:solidFill>
                <a:cs typeface="Arial" pitchFamily="34" charset="0"/>
              </a:rPr>
              <a:t>are compounds</a:t>
            </a:r>
            <a:r>
              <a:rPr lang="en-GB" altLang="en-US" sz="3200" b="1" dirty="0">
                <a:solidFill>
                  <a:srgbClr val="86ACDB"/>
                </a:solidFill>
                <a:cs typeface="Arial" pitchFamily="34" charset="0"/>
              </a:rPr>
              <a:t> </a:t>
            </a:r>
            <a:r>
              <a:rPr lang="en-GB" altLang="en-US" sz="3200" dirty="0">
                <a:solidFill>
                  <a:srgbClr val="86ACDB"/>
                </a:solidFill>
                <a:cs typeface="Arial" pitchFamily="34" charset="0"/>
              </a:rPr>
              <a:t> contain the C-X bond where X is a</a:t>
            </a:r>
            <a:r>
              <a:rPr lang="en-GB" altLang="en-US" sz="3200" b="1" dirty="0">
                <a:solidFill>
                  <a:srgbClr val="86ACDB"/>
                </a:solidFill>
                <a:cs typeface="Arial" pitchFamily="34" charset="0"/>
              </a:rPr>
              <a:t> </a:t>
            </a:r>
            <a:r>
              <a:rPr lang="en-GB" altLang="en-US" sz="3200" dirty="0">
                <a:solidFill>
                  <a:srgbClr val="86ACDB"/>
                </a:solidFill>
                <a:cs typeface="Arial" pitchFamily="34" charset="0"/>
              </a:rPr>
              <a:t>halogen (F, Cl, Br or I)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2300" y="9779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</a:t>
            </a:r>
            <a:r>
              <a:rPr lang="en-US" altLang="en-US" sz="4000" b="1" dirty="0" err="1">
                <a:solidFill>
                  <a:srgbClr val="86AC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ification</a:t>
            </a:r>
            <a:endParaRPr lang="en-US" sz="4000" dirty="0">
              <a:solidFill>
                <a:srgbClr val="86AC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1300" y="2041585"/>
            <a:ext cx="11950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9DD9"/>
              </a:buClr>
              <a:buSzPct val="95000"/>
            </a:pPr>
            <a:r>
              <a:rPr lang="en-US" sz="3200" dirty="0">
                <a:solidFill>
                  <a:srgbClr val="86ACDB"/>
                </a:solidFill>
              </a:rPr>
              <a:t>These may be classified as mono, di, or </a:t>
            </a:r>
            <a:r>
              <a:rPr lang="en-US" sz="3200" dirty="0" err="1">
                <a:solidFill>
                  <a:srgbClr val="86ACDB"/>
                </a:solidFill>
              </a:rPr>
              <a:t>polyhalogen</a:t>
            </a:r>
            <a:r>
              <a:rPr lang="en-US" sz="3200" dirty="0">
                <a:solidFill>
                  <a:srgbClr val="86ACDB"/>
                </a:solidFill>
              </a:rPr>
              <a:t> (tri-,tetra-, etc.) compounds depending on whether they contain one, two or more halogen atoms in their structures</a:t>
            </a:r>
          </a:p>
          <a:p>
            <a:pPr algn="ctr">
              <a:spcBef>
                <a:spcPct val="20000"/>
              </a:spcBef>
              <a:buClr>
                <a:srgbClr val="009DD9"/>
              </a:buClr>
              <a:buSzPct val="95000"/>
            </a:pPr>
            <a:r>
              <a:rPr lang="en-US" sz="3200" b="1" dirty="0" err="1">
                <a:solidFill>
                  <a:srgbClr val="8186D7"/>
                </a:solidFill>
              </a:rPr>
              <a:t>Monohalocompounds</a:t>
            </a:r>
            <a:endParaRPr lang="en-US" sz="3200" b="1" dirty="0">
              <a:solidFill>
                <a:srgbClr val="8186D7"/>
              </a:solidFill>
            </a:endParaRPr>
          </a:p>
          <a:p>
            <a:pPr algn="ctr">
              <a:spcBef>
                <a:spcPct val="20000"/>
              </a:spcBef>
              <a:buClr>
                <a:srgbClr val="009DD9"/>
              </a:buClr>
              <a:buSzPct val="95000"/>
            </a:pPr>
            <a:r>
              <a:rPr lang="en-US" sz="3200" dirty="0">
                <a:solidFill>
                  <a:srgbClr val="8186D7"/>
                </a:solidFill>
              </a:rPr>
              <a:t>According to hydrocarbon </a:t>
            </a:r>
            <a:r>
              <a:rPr lang="en-US" sz="3200" dirty="0" err="1">
                <a:solidFill>
                  <a:srgbClr val="8186D7"/>
                </a:solidFill>
              </a:rPr>
              <a:t>gp</a:t>
            </a:r>
            <a:r>
              <a:rPr lang="en-US" sz="3200" dirty="0">
                <a:solidFill>
                  <a:srgbClr val="8186D7"/>
                </a:solidFill>
              </a:rPr>
              <a:t>.</a:t>
            </a:r>
            <a:endParaRPr lang="ar-SA" sz="3200" dirty="0">
              <a:solidFill>
                <a:srgbClr val="8186D7"/>
              </a:solidFill>
            </a:endParaRPr>
          </a:p>
          <a:p>
            <a:pPr>
              <a:spcBef>
                <a:spcPct val="20000"/>
              </a:spcBef>
              <a:buClr>
                <a:srgbClr val="009DD9"/>
              </a:buClr>
              <a:buSzPct val="95000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86ACDB"/>
                </a:solidFill>
              </a:rPr>
              <a:t>1-Alkyl halides or </a:t>
            </a:r>
            <a:r>
              <a:rPr lang="en-US" sz="3200" dirty="0" err="1">
                <a:solidFill>
                  <a:srgbClr val="86ACDB"/>
                </a:solidFill>
              </a:rPr>
              <a:t>haloalkanes</a:t>
            </a:r>
            <a:r>
              <a:rPr lang="en-US" sz="3200" dirty="0">
                <a:solidFill>
                  <a:srgbClr val="86ACDB"/>
                </a:solidFill>
              </a:rPr>
              <a:t>( R-X)         2-Allylic halides  </a:t>
            </a:r>
          </a:p>
          <a:p>
            <a:pPr>
              <a:spcBef>
                <a:spcPct val="20000"/>
              </a:spcBef>
              <a:buClr>
                <a:srgbClr val="009DD9"/>
              </a:buClr>
              <a:buSzPct val="95000"/>
            </a:pPr>
            <a:r>
              <a:rPr lang="en-US" sz="3200" dirty="0">
                <a:solidFill>
                  <a:srgbClr val="86ACDB"/>
                </a:solidFill>
              </a:rPr>
              <a:t>        3-Vinylic halides                                    4-Benzylic halides     </a:t>
            </a:r>
          </a:p>
          <a:p>
            <a:pPr>
              <a:spcBef>
                <a:spcPct val="20000"/>
              </a:spcBef>
              <a:buClr>
                <a:srgbClr val="009DD9"/>
              </a:buClr>
              <a:buSzPct val="95000"/>
            </a:pPr>
            <a:r>
              <a:rPr lang="en-US" sz="3200" dirty="0">
                <a:solidFill>
                  <a:srgbClr val="86ACDB"/>
                </a:solidFill>
              </a:rPr>
              <a:t>         5-Aryl halides or </a:t>
            </a:r>
            <a:r>
              <a:rPr lang="en-US" sz="3200" dirty="0" err="1">
                <a:solidFill>
                  <a:srgbClr val="86ACDB"/>
                </a:solidFill>
              </a:rPr>
              <a:t>haloarenes</a:t>
            </a:r>
            <a:endParaRPr lang="en-US" sz="3200" dirty="0">
              <a:solidFill>
                <a:srgbClr val="86AC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5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01700" y="345639"/>
            <a:ext cx="1074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9DD9"/>
              </a:buClr>
              <a:buSzPct val="95000"/>
            </a:pPr>
            <a:r>
              <a:rPr lang="en-US" sz="3200" b="1" dirty="0">
                <a:solidFill>
                  <a:srgbClr val="8186D7"/>
                </a:solidFill>
              </a:rPr>
              <a:t>1-Alkyl halides or </a:t>
            </a:r>
            <a:r>
              <a:rPr lang="en-US" sz="3200" b="1" dirty="0" err="1">
                <a:solidFill>
                  <a:srgbClr val="8186D7"/>
                </a:solidFill>
              </a:rPr>
              <a:t>haloalkanes</a:t>
            </a:r>
            <a:r>
              <a:rPr lang="en-US" sz="3200" b="1" dirty="0">
                <a:solidFill>
                  <a:srgbClr val="8186D7"/>
                </a:solidFill>
              </a:rPr>
              <a:t>( R-X)</a:t>
            </a:r>
            <a:endParaRPr lang="en-US" altLang="en-US" sz="3200" b="1" dirty="0">
              <a:solidFill>
                <a:srgbClr val="8186D7"/>
              </a:solidFill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09DD9"/>
              </a:buClr>
              <a:buSzPct val="95000"/>
            </a:pPr>
            <a:r>
              <a:rPr lang="en-US" altLang="en-US" sz="3200" dirty="0">
                <a:solidFill>
                  <a:srgbClr val="86ACDB"/>
                </a:solidFill>
                <a:cs typeface="Arial" charset="0"/>
              </a:rPr>
              <a:t>has a halogen atom bonded to one of the </a:t>
            </a:r>
            <a:r>
              <a:rPr lang="en-US" altLang="en-US" sz="3200" i="1" dirty="0">
                <a:solidFill>
                  <a:srgbClr val="86ACDB"/>
                </a:solidFill>
                <a:cs typeface="Arial" charset="0"/>
              </a:rPr>
              <a:t>sp</a:t>
            </a:r>
            <a:r>
              <a:rPr lang="en-US" altLang="en-US" sz="3200" i="1" baseline="30000" dirty="0">
                <a:solidFill>
                  <a:srgbClr val="86ACDB"/>
                </a:solidFill>
                <a:cs typeface="Arial" charset="0"/>
              </a:rPr>
              <a:t>3</a:t>
            </a:r>
            <a:r>
              <a:rPr lang="en-US" altLang="en-US" sz="3200" dirty="0">
                <a:solidFill>
                  <a:srgbClr val="86ACDB"/>
                </a:solidFill>
                <a:cs typeface="Arial" charset="0"/>
              </a:rPr>
              <a:t> hybrid atoms of an alkyl group, depending on the type of carbon to which the  halogen is attached</a:t>
            </a:r>
            <a:endParaRPr lang="en-GB" altLang="en-US" sz="3200" dirty="0">
              <a:solidFill>
                <a:srgbClr val="86ACDB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009DD9"/>
              </a:buClr>
              <a:buSzPct val="95000"/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Primary alkyl halide     </a:t>
            </a:r>
            <a:r>
              <a:rPr lang="en-US" sz="3200" dirty="0">
                <a:solidFill>
                  <a:srgbClr val="92E4E5"/>
                </a:solidFill>
              </a:rPr>
              <a:t>1°</a:t>
            </a: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               CH</a:t>
            </a:r>
            <a:r>
              <a:rPr lang="en-US" altLang="en-US" sz="3200" baseline="-25000" dirty="0">
                <a:solidFill>
                  <a:srgbClr val="92E4E5"/>
                </a:solidFill>
                <a:cs typeface="Arial" pitchFamily="34" charset="0"/>
              </a:rPr>
              <a:t>3</a:t>
            </a: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-X and R-CH</a:t>
            </a:r>
            <a:r>
              <a:rPr lang="en-US" altLang="en-US" sz="3200" baseline="-25000" dirty="0">
                <a:solidFill>
                  <a:srgbClr val="92E4E5"/>
                </a:solidFill>
                <a:cs typeface="Arial" pitchFamily="34" charset="0"/>
              </a:rPr>
              <a:t>2</a:t>
            </a: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-X</a:t>
            </a:r>
          </a:p>
          <a:p>
            <a:pPr>
              <a:spcBef>
                <a:spcPct val="20000"/>
              </a:spcBef>
              <a:buClr>
                <a:srgbClr val="009DD9"/>
              </a:buClr>
              <a:buSzPct val="95000"/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 Secondary alkyl halide </a:t>
            </a:r>
            <a:r>
              <a:rPr lang="en-US" sz="3200" dirty="0">
                <a:solidFill>
                  <a:srgbClr val="92E4E5"/>
                </a:solidFill>
              </a:rPr>
              <a:t>2°</a:t>
            </a: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              (R)</a:t>
            </a:r>
            <a:r>
              <a:rPr lang="en-US" altLang="en-US" sz="3200" baseline="-25000" dirty="0">
                <a:solidFill>
                  <a:srgbClr val="92E4E5"/>
                </a:solidFill>
                <a:cs typeface="Arial" pitchFamily="34" charset="0"/>
              </a:rPr>
              <a:t>2</a:t>
            </a: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-CH-X</a:t>
            </a:r>
          </a:p>
          <a:p>
            <a:pPr>
              <a:spcBef>
                <a:spcPct val="20000"/>
              </a:spcBef>
              <a:buClr>
                <a:srgbClr val="009DD9"/>
              </a:buClr>
              <a:buSzPct val="95000"/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 Tertiary alkyl halide     </a:t>
            </a:r>
            <a:r>
              <a:rPr lang="en-US" sz="3200" dirty="0">
                <a:solidFill>
                  <a:srgbClr val="92E4E5"/>
                </a:solidFill>
              </a:rPr>
              <a:t>3°</a:t>
            </a: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              (R)</a:t>
            </a:r>
            <a:r>
              <a:rPr lang="en-US" altLang="en-US" sz="3200" baseline="-25000" dirty="0">
                <a:solidFill>
                  <a:srgbClr val="92E4E5"/>
                </a:solidFill>
                <a:cs typeface="Arial" pitchFamily="34" charset="0"/>
              </a:rPr>
              <a:t>3</a:t>
            </a:r>
            <a:r>
              <a:rPr lang="en-US" altLang="en-US" sz="3200" dirty="0">
                <a:solidFill>
                  <a:srgbClr val="92E4E5"/>
                </a:solidFill>
                <a:cs typeface="Arial" pitchFamily="34" charset="0"/>
              </a:rPr>
              <a:t>-C-X    </a:t>
            </a:r>
          </a:p>
          <a:p>
            <a:pPr>
              <a:spcBef>
                <a:spcPct val="20000"/>
              </a:spcBef>
              <a:buClr>
                <a:srgbClr val="009DD9"/>
              </a:buClr>
              <a:buSzPct val="95000"/>
            </a:pP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06899"/>
              </p:ext>
            </p:extLst>
          </p:nvPr>
        </p:nvGraphicFramePr>
        <p:xfrm>
          <a:off x="1854201" y="4297680"/>
          <a:ext cx="957806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4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186D7"/>
                          </a:solidFill>
                          <a:latin typeface="+mj-lt"/>
                        </a:rPr>
                        <a:t>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8186D7"/>
                          </a:solidFill>
                          <a:latin typeface="+mj-lt"/>
                        </a:rPr>
                        <a:t>CH</a:t>
                      </a:r>
                      <a:r>
                        <a:rPr lang="en-US" b="1" baseline="-25000" dirty="0">
                          <a:solidFill>
                            <a:srgbClr val="8186D7"/>
                          </a:solidFill>
                          <a:latin typeface="+mj-lt"/>
                        </a:rPr>
                        <a:t>3</a:t>
                      </a:r>
                      <a:r>
                        <a:rPr lang="en-US" b="1" dirty="0">
                          <a:solidFill>
                            <a:srgbClr val="8186D7"/>
                          </a:solidFill>
                          <a:latin typeface="+mj-lt"/>
                        </a:rPr>
                        <a:t>-Cl </a:t>
                      </a:r>
                      <a:endParaRPr lang="en-US" dirty="0">
                        <a:solidFill>
                          <a:srgbClr val="8186D7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8186D7"/>
                          </a:solidFill>
                          <a:latin typeface="+mj-lt"/>
                        </a:rPr>
                        <a:t>(CH</a:t>
                      </a:r>
                      <a:r>
                        <a:rPr lang="en-US" b="1" baseline="-25000" dirty="0">
                          <a:solidFill>
                            <a:srgbClr val="8186D7"/>
                          </a:solidFill>
                          <a:latin typeface="+mj-lt"/>
                        </a:rPr>
                        <a:t>3</a:t>
                      </a:r>
                      <a:r>
                        <a:rPr lang="en-US" b="1" dirty="0">
                          <a:solidFill>
                            <a:srgbClr val="8186D7"/>
                          </a:solidFill>
                          <a:latin typeface="+mj-lt"/>
                        </a:rPr>
                        <a:t>)</a:t>
                      </a:r>
                      <a:r>
                        <a:rPr lang="en-US" b="1" baseline="-25000" dirty="0">
                          <a:solidFill>
                            <a:srgbClr val="8186D7"/>
                          </a:solidFill>
                          <a:latin typeface="+mj-lt"/>
                        </a:rPr>
                        <a:t>2</a:t>
                      </a:r>
                      <a:r>
                        <a:rPr lang="en-US" b="1" dirty="0">
                          <a:solidFill>
                            <a:srgbClr val="8186D7"/>
                          </a:solidFill>
                          <a:latin typeface="+mj-lt"/>
                        </a:rPr>
                        <a:t>-CH-F</a:t>
                      </a:r>
                      <a:endParaRPr lang="en-US" dirty="0">
                        <a:solidFill>
                          <a:srgbClr val="8186D7"/>
                        </a:solidFill>
                        <a:latin typeface="+mj-lt"/>
                      </a:endParaRPr>
                    </a:p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6D7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Common </a:t>
                      </a:r>
                    </a:p>
                    <a:p>
                      <a:pPr algn="ctr"/>
                      <a:endParaRPr lang="en-US" dirty="0">
                        <a:solidFill>
                          <a:srgbClr val="8186D7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6ACDB"/>
                          </a:solidFill>
                          <a:latin typeface="+mj-lt"/>
                        </a:rPr>
                        <a:t>Methyl Chloride </a:t>
                      </a:r>
                    </a:p>
                    <a:p>
                      <a:pPr algn="ctr"/>
                      <a:endParaRPr lang="en-US" dirty="0">
                        <a:solidFill>
                          <a:srgbClr val="86ACDB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6ACDB"/>
                          </a:solidFill>
                          <a:latin typeface="+mj-lt"/>
                        </a:rPr>
                        <a:t>Isopropyl fluoride</a:t>
                      </a:r>
                    </a:p>
                    <a:p>
                      <a:pPr algn="ctr"/>
                      <a:endParaRPr lang="en-US" dirty="0">
                        <a:solidFill>
                          <a:srgbClr val="86ACDB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6ACDB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t.Butyl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ACDB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bromide </a:t>
                      </a:r>
                    </a:p>
                    <a:p>
                      <a:pPr algn="ctr"/>
                      <a:endParaRPr lang="en-US" dirty="0">
                        <a:solidFill>
                          <a:srgbClr val="86ACDB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6D7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IUPAC </a:t>
                      </a:r>
                    </a:p>
                    <a:p>
                      <a:pPr algn="ctr"/>
                      <a:endParaRPr lang="en-US" dirty="0">
                        <a:solidFill>
                          <a:srgbClr val="8186D7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6ACDB"/>
                          </a:solidFill>
                          <a:latin typeface="+mj-lt"/>
                        </a:rPr>
                        <a:t>Chloromethane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6ACDB"/>
                          </a:solidFill>
                          <a:latin typeface="+mj-lt"/>
                        </a:rPr>
                        <a:t>2-Fluoropropane</a:t>
                      </a:r>
                    </a:p>
                    <a:p>
                      <a:pPr algn="ctr"/>
                      <a:endParaRPr lang="en-US" dirty="0">
                        <a:solidFill>
                          <a:srgbClr val="86ACDB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6ACDB"/>
                          </a:solidFill>
                          <a:latin typeface="+mj-lt"/>
                        </a:rPr>
                        <a:t>2-Bromo-2-methylpropane </a:t>
                      </a:r>
                    </a:p>
                    <a:p>
                      <a:pPr algn="ctr"/>
                      <a:endParaRPr lang="en-US" dirty="0">
                        <a:solidFill>
                          <a:srgbClr val="86ACDB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40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6D7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Class</a:t>
                      </a:r>
                      <a:endParaRPr lang="en-US" dirty="0">
                        <a:solidFill>
                          <a:srgbClr val="8186D7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6ACDB"/>
                          </a:solidFill>
                          <a:latin typeface="+mj-lt"/>
                        </a:rPr>
                        <a:t>1° </a:t>
                      </a:r>
                    </a:p>
                    <a:p>
                      <a:pPr algn="ctr"/>
                      <a:endParaRPr lang="en-US" dirty="0">
                        <a:solidFill>
                          <a:srgbClr val="86ACDB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6ACDB"/>
                          </a:solidFill>
                          <a:latin typeface="+mj-lt"/>
                        </a:rPr>
                        <a:t>2° </a:t>
                      </a:r>
                    </a:p>
                    <a:p>
                      <a:pPr algn="ctr"/>
                      <a:endParaRPr lang="en-US" dirty="0">
                        <a:solidFill>
                          <a:srgbClr val="86ACDB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6ACDB"/>
                          </a:solidFill>
                          <a:latin typeface="+mj-lt"/>
                        </a:rPr>
                        <a:t>3° </a:t>
                      </a:r>
                    </a:p>
                    <a:p>
                      <a:pPr algn="ctr"/>
                      <a:endParaRPr lang="en-US" dirty="0">
                        <a:solidFill>
                          <a:srgbClr val="86ACDB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616954"/>
              </p:ext>
            </p:extLst>
          </p:nvPr>
        </p:nvGraphicFramePr>
        <p:xfrm>
          <a:off x="9639300" y="4318000"/>
          <a:ext cx="8382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3" imgW="1039368" imgH="890016" progId="ChemDraw.Document.6.0">
                  <p:embed/>
                </p:oleObj>
              </mc:Choice>
              <mc:Fallback>
                <p:oleObj name="CS ChemDraw Drawing" r:id="rId3" imgW="1039368" imgH="890016" progId="ChemDraw.Document.6.0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300" y="4318000"/>
                        <a:ext cx="838200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75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81100" y="514003"/>
            <a:ext cx="1043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8186D7"/>
                </a:solidFill>
              </a:rPr>
              <a:t>2-Vinylic halides</a:t>
            </a:r>
          </a:p>
          <a:p>
            <a:pPr fontAlgn="base"/>
            <a:r>
              <a:rPr lang="en-US" sz="3200" b="1" dirty="0">
                <a:solidFill>
                  <a:srgbClr val="86ACDB"/>
                </a:solidFill>
              </a:rPr>
              <a:t> </a:t>
            </a:r>
            <a:r>
              <a:rPr lang="en-US" altLang="en-US" sz="3200" dirty="0">
                <a:solidFill>
                  <a:srgbClr val="86ACDB"/>
                </a:solidFill>
                <a:cs typeface="Arial" charset="0"/>
              </a:rPr>
              <a:t>has a halogen atom bonded to one of the </a:t>
            </a:r>
            <a:r>
              <a:rPr lang="en-US" altLang="en-US" sz="3200" i="1" dirty="0">
                <a:solidFill>
                  <a:srgbClr val="86ACDB"/>
                </a:solidFill>
                <a:cs typeface="Arial" charset="0"/>
              </a:rPr>
              <a:t>sp</a:t>
            </a:r>
            <a:r>
              <a:rPr lang="en-US" altLang="en-US" sz="3200" i="1" baseline="30000" dirty="0">
                <a:solidFill>
                  <a:srgbClr val="86ACDB"/>
                </a:solidFill>
                <a:cs typeface="Arial" charset="0"/>
              </a:rPr>
              <a:t>2</a:t>
            </a:r>
            <a:r>
              <a:rPr lang="en-US" altLang="en-US" sz="3200" dirty="0">
                <a:solidFill>
                  <a:srgbClr val="86ACDB"/>
                </a:solidFill>
                <a:cs typeface="Arial" charset="0"/>
              </a:rPr>
              <a:t> hybrid carbon atoms of an alkene (C</a:t>
            </a:r>
            <a:r>
              <a:rPr lang="en-US" altLang="en-US" sz="3200" dirty="0">
                <a:solidFill>
                  <a:srgbClr val="86AC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200" dirty="0">
                <a:solidFill>
                  <a:srgbClr val="86ACDB"/>
                </a:solidFill>
                <a:cs typeface="Arial" charset="0"/>
              </a:rPr>
              <a:t>C)</a:t>
            </a:r>
          </a:p>
          <a:p>
            <a:pPr>
              <a:defRPr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24"/>
          <a:stretch/>
        </p:blipFill>
        <p:spPr bwMode="auto">
          <a:xfrm>
            <a:off x="1092200" y="2120900"/>
            <a:ext cx="2273300" cy="154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مجموعة 3"/>
          <p:cNvGrpSpPr/>
          <p:nvPr/>
        </p:nvGrpSpPr>
        <p:grpSpPr>
          <a:xfrm>
            <a:off x="3860800" y="2082896"/>
            <a:ext cx="2132764" cy="1676304"/>
            <a:chOff x="4693641" y="1879441"/>
            <a:chExt cx="2132764" cy="141149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17127"/>
            <a:stretch/>
          </p:blipFill>
          <p:spPr bwMode="auto">
            <a:xfrm>
              <a:off x="5004048" y="1879441"/>
              <a:ext cx="1746993" cy="1226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1"/>
            <p:cNvSpPr txBox="1"/>
            <p:nvPr/>
          </p:nvSpPr>
          <p:spPr>
            <a:xfrm>
              <a:off x="4693641" y="2921605"/>
              <a:ext cx="213276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-Chloro</a:t>
              </a:r>
              <a:r>
                <a:rPr lang="en-US" dirty="0">
                  <a:solidFill>
                    <a:srgbClr val="736B41"/>
                  </a:solidFill>
                  <a:latin typeface="Times New Roman" pitchFamily="18" charset="0"/>
                  <a:cs typeface="Times New Roman" pitchFamily="18" charset="0"/>
                </a:rPr>
                <a:t>cyclobutene</a:t>
              </a:r>
              <a:endParaRPr lang="ar-SA" dirty="0">
                <a:solidFill>
                  <a:srgbClr val="736B4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47800" y="3683000"/>
            <a:ext cx="998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3200" b="1" u="sng" dirty="0">
                <a:solidFill>
                  <a:srgbClr val="8186D7"/>
                </a:solidFill>
                <a:latin typeface="+mn-lt"/>
                <a:cs typeface="+mj-cs"/>
              </a:rPr>
              <a:t>3-Allylic halides </a:t>
            </a:r>
          </a:p>
          <a:p>
            <a:pPr fontAlgn="base"/>
            <a:r>
              <a:rPr lang="en-US" altLang="en-US" sz="3200" dirty="0">
                <a:solidFill>
                  <a:srgbClr val="86ACDB"/>
                </a:solidFill>
                <a:latin typeface="+mn-lt"/>
                <a:cs typeface="Arial" charset="0"/>
              </a:rPr>
              <a:t>has a halogen atom bonded to carbon </a:t>
            </a:r>
            <a:r>
              <a:rPr lang="en-US" sz="3200" i="1" dirty="0">
                <a:solidFill>
                  <a:srgbClr val="86ACDB"/>
                </a:solidFill>
                <a:latin typeface="+mn-lt"/>
              </a:rPr>
              <a:t>sp</a:t>
            </a:r>
            <a:r>
              <a:rPr lang="en-US" sz="3200" i="1" baseline="30000" dirty="0">
                <a:solidFill>
                  <a:srgbClr val="86ACDB"/>
                </a:solidFill>
                <a:latin typeface="+mn-lt"/>
              </a:rPr>
              <a:t>3</a:t>
            </a:r>
            <a:r>
              <a:rPr lang="en-US" altLang="en-US" sz="3200" dirty="0">
                <a:solidFill>
                  <a:srgbClr val="86ACDB"/>
                </a:solidFill>
                <a:latin typeface="+mn-lt"/>
                <a:cs typeface="Arial" charset="0"/>
              </a:rPr>
              <a:t> next  to a double bond carbon</a:t>
            </a:r>
            <a:endParaRPr lang="en-US" sz="3200" dirty="0">
              <a:solidFill>
                <a:srgbClr val="86ACDB"/>
              </a:solidFill>
              <a:latin typeface="+mn-lt"/>
              <a:cs typeface="+mj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7"/>
          <a:stretch/>
        </p:blipFill>
        <p:spPr bwMode="auto">
          <a:xfrm>
            <a:off x="3881742" y="5080000"/>
            <a:ext cx="2577776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3"/>
          <a:stretch/>
        </p:blipFill>
        <p:spPr bwMode="auto">
          <a:xfrm>
            <a:off x="6616699" y="5040952"/>
            <a:ext cx="2324721" cy="166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2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32100" y="139700"/>
            <a:ext cx="60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3200" b="1" u="sng" dirty="0">
                <a:solidFill>
                  <a:srgbClr val="8186D7"/>
                </a:solidFill>
                <a:latin typeface="+mn-lt"/>
                <a:cs typeface="+mj-cs"/>
              </a:rPr>
              <a:t>4-Benzylic halides</a:t>
            </a:r>
            <a:endParaRPr lang="en-US" sz="3200" b="1" u="sng" dirty="0">
              <a:solidFill>
                <a:srgbClr val="8186D7"/>
              </a:solidFill>
              <a:latin typeface="+mn-lt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628774" y="709109"/>
            <a:ext cx="9915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86ACDB"/>
                </a:solidFill>
              </a:rPr>
              <a:t>Ar</a:t>
            </a:r>
            <a:r>
              <a:rPr lang="en-US" sz="3200" b="1" dirty="0">
                <a:solidFill>
                  <a:srgbClr val="86ACDB"/>
                </a:solidFill>
              </a:rPr>
              <a:t>-C-X  </a:t>
            </a:r>
            <a:r>
              <a:rPr lang="en-US" sz="3200" dirty="0">
                <a:solidFill>
                  <a:srgbClr val="86ACDB"/>
                </a:solidFill>
              </a:rPr>
              <a:t>(</a:t>
            </a:r>
            <a:r>
              <a:rPr lang="en-US" sz="3200" b="1" dirty="0">
                <a:solidFill>
                  <a:srgbClr val="86ACDB"/>
                </a:solidFill>
              </a:rPr>
              <a:t> </a:t>
            </a:r>
            <a:r>
              <a:rPr lang="en-US" sz="3200" dirty="0">
                <a:solidFill>
                  <a:srgbClr val="86ACDB"/>
                </a:solidFill>
              </a:rPr>
              <a:t>has a halogen atom bonded to carbon </a:t>
            </a:r>
            <a:r>
              <a:rPr lang="en-US" sz="3200" i="1" dirty="0">
                <a:solidFill>
                  <a:srgbClr val="86ACDB"/>
                </a:solidFill>
              </a:rPr>
              <a:t>sp</a:t>
            </a:r>
            <a:r>
              <a:rPr lang="en-US" sz="3200" i="1" baseline="30000" dirty="0">
                <a:solidFill>
                  <a:srgbClr val="86ACDB"/>
                </a:solidFill>
              </a:rPr>
              <a:t>3</a:t>
            </a:r>
            <a:r>
              <a:rPr lang="en-US" sz="3200" dirty="0">
                <a:solidFill>
                  <a:srgbClr val="86ACDB"/>
                </a:solidFill>
              </a:rPr>
              <a:t> hybrid next to aromatic ring)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46" y="1282700"/>
            <a:ext cx="1823906" cy="156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22" y="1295400"/>
            <a:ext cx="20326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46400" y="3136900"/>
            <a:ext cx="6031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u="sng" dirty="0">
                <a:solidFill>
                  <a:srgbClr val="8186D7"/>
                </a:solidFill>
              </a:rPr>
              <a:t>5-Aryl halides (</a:t>
            </a:r>
            <a:r>
              <a:rPr lang="en-US" sz="3200" b="1" u="sng" dirty="0" err="1">
                <a:solidFill>
                  <a:srgbClr val="8186D7"/>
                </a:solidFill>
              </a:rPr>
              <a:t>haloarene</a:t>
            </a:r>
            <a:r>
              <a:rPr lang="en-US" sz="3200" b="1" u="sng" dirty="0">
                <a:solidFill>
                  <a:srgbClr val="8186D7"/>
                </a:solidFill>
              </a:rPr>
              <a:t>)</a:t>
            </a:r>
            <a:endParaRPr lang="en-US" sz="3200" dirty="0">
              <a:solidFill>
                <a:srgbClr val="8186D7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300" y="3810000"/>
            <a:ext cx="1176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86ACDB"/>
                </a:solidFill>
              </a:rPr>
              <a:t>Ar</a:t>
            </a:r>
            <a:r>
              <a:rPr lang="en-US" sz="3200" dirty="0">
                <a:solidFill>
                  <a:srgbClr val="86ACDB"/>
                </a:solidFill>
              </a:rPr>
              <a:t>-X has a halogen atom bonded to one of the </a:t>
            </a:r>
            <a:r>
              <a:rPr lang="en-US" sz="3200" i="1" dirty="0">
                <a:solidFill>
                  <a:srgbClr val="86ACDB"/>
                </a:solidFill>
              </a:rPr>
              <a:t>sp</a:t>
            </a:r>
            <a:r>
              <a:rPr lang="en-US" sz="3200" i="1" baseline="30000" dirty="0">
                <a:solidFill>
                  <a:srgbClr val="86ACDB"/>
                </a:solidFill>
              </a:rPr>
              <a:t>2</a:t>
            </a:r>
            <a:r>
              <a:rPr lang="en-US" sz="3200" dirty="0">
                <a:solidFill>
                  <a:srgbClr val="86ACDB"/>
                </a:solidFill>
              </a:rPr>
              <a:t> hybrid carbon atoms of an aromatic ring  (X directly attached to </a:t>
            </a:r>
            <a:r>
              <a:rPr lang="en-US" sz="3200" dirty="0">
                <a:solidFill>
                  <a:srgbClr val="86ACDB"/>
                </a:solidFill>
                <a:sym typeface="Symbol" pitchFamily="18" charset="2"/>
              </a:rPr>
              <a:t></a:t>
            </a:r>
            <a:r>
              <a:rPr lang="en-US" sz="3200" dirty="0">
                <a:solidFill>
                  <a:srgbClr val="86ACDB"/>
                </a:solidFill>
              </a:rPr>
              <a:t> )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99" y="4991100"/>
            <a:ext cx="1801801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16500"/>
            <a:ext cx="231098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1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81200" y="0"/>
            <a:ext cx="833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92E4E5"/>
                </a:solidFill>
              </a:rPr>
              <a:t>Polyhalogen</a:t>
            </a:r>
            <a:r>
              <a:rPr lang="en-US" sz="3200" b="1" u="sng" dirty="0">
                <a:solidFill>
                  <a:srgbClr val="92E4E5"/>
                </a:solidFill>
              </a:rPr>
              <a:t> compounds</a:t>
            </a:r>
            <a:r>
              <a:rPr lang="en-US" sz="3200" b="1" dirty="0">
                <a:solidFill>
                  <a:srgbClr val="92E4E5"/>
                </a:solidFill>
              </a:rPr>
              <a:t> </a:t>
            </a:r>
            <a:r>
              <a:rPr lang="en-US" sz="3200" dirty="0">
                <a:solidFill>
                  <a:srgbClr val="86ACDB"/>
                </a:solidFill>
              </a:rPr>
              <a:t>are carbon compounds containing more than one halogen atom. Many </a:t>
            </a:r>
            <a:r>
              <a:rPr lang="en-US" sz="3200" dirty="0" err="1">
                <a:solidFill>
                  <a:srgbClr val="86ACDB"/>
                </a:solidFill>
              </a:rPr>
              <a:t>polyhalogen</a:t>
            </a:r>
            <a:r>
              <a:rPr lang="en-US" sz="3200" dirty="0">
                <a:solidFill>
                  <a:srgbClr val="86ACDB"/>
                </a:solidFill>
              </a:rPr>
              <a:t> compounds are useful in the industry and in agriculture.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425198"/>
              </p:ext>
            </p:extLst>
          </p:nvPr>
        </p:nvGraphicFramePr>
        <p:xfrm>
          <a:off x="2273300" y="1892300"/>
          <a:ext cx="8077200" cy="472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S ChemDraw Drawing" r:id="rId3" imgW="3890520" imgH="3096360" progId="ChemDraw.Document.6.0">
                  <p:embed/>
                </p:oleObj>
              </mc:Choice>
              <mc:Fallback>
                <p:oleObj name="CS ChemDraw Drawing" r:id="rId3" imgW="3890520" imgH="3096360" progId="ChemDraw.Document.6.0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892300"/>
                        <a:ext cx="8077200" cy="4729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33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4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8186D7"/>
                </a:solidFill>
                <a:latin typeface="+mn-lt"/>
                <a:cs typeface="Times New Roman" pitchFamily="18" charset="0"/>
              </a:rPr>
              <a:t>Common name</a:t>
            </a:r>
            <a:r>
              <a:rPr lang="en-US" altLang="en-US" sz="3600" b="1" dirty="0">
                <a:solidFill>
                  <a:srgbClr val="8186D7"/>
                </a:solidFill>
                <a:latin typeface="+mn-lt"/>
              </a:rPr>
              <a:t> OF Alkyl halides</a:t>
            </a:r>
            <a:endParaRPr lang="en-US" sz="3600" b="1" dirty="0">
              <a:solidFill>
                <a:srgbClr val="8186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87248" y="1079500"/>
            <a:ext cx="1091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en-US" sz="3200" b="1" dirty="0">
                <a:solidFill>
                  <a:srgbClr val="92E4E5"/>
                </a:solidFill>
              </a:rPr>
              <a:t>Common names </a:t>
            </a:r>
            <a:r>
              <a:rPr lang="en-GB" altLang="en-US" sz="3200" dirty="0">
                <a:solidFill>
                  <a:srgbClr val="86ACDB"/>
                </a:solidFill>
                <a:cs typeface="Arial" pitchFamily="34" charset="0"/>
              </a:rPr>
              <a:t>derived from the corresponding alkyl group followed by the name of halogen atom.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49769"/>
              </p:ext>
            </p:extLst>
          </p:nvPr>
        </p:nvGraphicFramePr>
        <p:xfrm>
          <a:off x="1639888" y="2438400"/>
          <a:ext cx="9193212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S ChemDraw Drawing" r:id="rId3" imgW="4602960" imgH="1105560" progId="ChemDraw.Document.6.0">
                  <p:embed/>
                </p:oleObj>
              </mc:Choice>
              <mc:Fallback>
                <p:oleObj name="CS ChemDraw Drawing" r:id="rId3" imgW="4602960" imgH="1105560" progId="ChemDraw.Document.6.0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2438400"/>
                        <a:ext cx="9193212" cy="223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4300" y="4838700"/>
            <a:ext cx="9867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4800" y="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</a:t>
            </a:r>
            <a:r>
              <a:rPr lang="en-US" altLang="en-US" sz="3600" b="1" dirty="0">
                <a:solidFill>
                  <a:srgbClr val="8186D7"/>
                </a:solidFill>
                <a:latin typeface="+mn-lt"/>
              </a:rPr>
              <a:t>Nomenclature  OF Alkyl halides</a:t>
            </a:r>
            <a:endParaRPr lang="en-US" sz="3600" dirty="0">
              <a:solidFill>
                <a:srgbClr val="8186D7"/>
              </a:solidFill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5900" y="1117600"/>
            <a:ext cx="116459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en-GB" altLang="en-US" sz="2800" b="1" dirty="0">
                <a:solidFill>
                  <a:srgbClr val="92E4E5"/>
                </a:solidFill>
                <a:latin typeface="+mn-lt"/>
              </a:rPr>
              <a:t>IUPAC names </a:t>
            </a:r>
            <a:r>
              <a:rPr lang="en-GB" altLang="en-US" sz="2800" dirty="0">
                <a:solidFill>
                  <a:srgbClr val="86ACDB"/>
                </a:solidFill>
                <a:latin typeface="+mn-lt"/>
                <a:cs typeface="Arial" pitchFamily="34" charset="0"/>
              </a:rPr>
              <a:t>derived from the names of parent organic compound (alkane or alkene or alkyne or alcohol or aldehydes and so on) with a prefix indicating halogens and</a:t>
            </a:r>
            <a:r>
              <a:rPr lang="en-GB" altLang="en-US" sz="2800" b="1" dirty="0">
                <a:solidFill>
                  <a:srgbClr val="86ACDB"/>
                </a:solidFill>
                <a:latin typeface="+mn-lt"/>
                <a:cs typeface="Arial" pitchFamily="34" charset="0"/>
              </a:rPr>
              <a:t> </a:t>
            </a:r>
            <a:r>
              <a:rPr lang="en-GB" altLang="en-US" sz="2800" dirty="0">
                <a:solidFill>
                  <a:srgbClr val="86ACDB"/>
                </a:solidFill>
                <a:latin typeface="+mn-lt"/>
                <a:cs typeface="Arial" pitchFamily="34" charset="0"/>
              </a:rPr>
              <a:t>their positions. </a:t>
            </a:r>
            <a:r>
              <a:rPr lang="en-GB" altLang="en-US" sz="2800" dirty="0">
                <a:solidFill>
                  <a:srgbClr val="92E4E5"/>
                </a:solidFill>
                <a:latin typeface="+mn-lt"/>
                <a:cs typeface="Arial" pitchFamily="34" charset="0"/>
              </a:rPr>
              <a:t>(</a:t>
            </a:r>
            <a:r>
              <a:rPr lang="en-US" altLang="en-US" sz="2800" dirty="0">
                <a:solidFill>
                  <a:srgbClr val="92E4E5"/>
                </a:solidFill>
                <a:latin typeface="+mn-lt"/>
                <a:cs typeface="Arial" charset="0"/>
              </a:rPr>
              <a:t>Halo……)</a:t>
            </a:r>
            <a:endParaRPr lang="en-GB" altLang="en-US" sz="2800" dirty="0">
              <a:solidFill>
                <a:srgbClr val="92E4E5"/>
              </a:solidFill>
              <a:latin typeface="+mn-lt"/>
              <a:cs typeface="Arial" pitchFamily="34" charset="0"/>
            </a:endParaRPr>
          </a:p>
          <a:p>
            <a:pPr algn="just" eaLnBrk="1" hangingPunct="1"/>
            <a:r>
              <a:rPr lang="en-US" altLang="en-US" sz="2800" dirty="0">
                <a:latin typeface="+mn-lt"/>
              </a:rPr>
              <a:t>	                     CH</a:t>
            </a:r>
            <a:r>
              <a:rPr lang="en-US" altLang="en-US" sz="2800" baseline="-25000" dirty="0">
                <a:latin typeface="+mn-lt"/>
              </a:rPr>
              <a:t>3</a:t>
            </a:r>
            <a:r>
              <a:rPr lang="en-US" altLang="en-US" sz="2800" dirty="0">
                <a:latin typeface="+mn-lt"/>
              </a:rPr>
              <a:t>-Cl                      CH</a:t>
            </a:r>
            <a:r>
              <a:rPr lang="en-US" altLang="en-US" sz="2800" baseline="-25000" dirty="0">
                <a:latin typeface="+mn-lt"/>
              </a:rPr>
              <a:t>3</a:t>
            </a:r>
            <a:r>
              <a:rPr lang="en-US" altLang="en-US" sz="2800" dirty="0">
                <a:latin typeface="+mn-lt"/>
              </a:rPr>
              <a:t>-CH</a:t>
            </a:r>
            <a:r>
              <a:rPr lang="en-US" altLang="en-US" sz="2800" baseline="-25000" dirty="0">
                <a:latin typeface="+mn-lt"/>
              </a:rPr>
              <a:t>2</a:t>
            </a:r>
            <a:r>
              <a:rPr lang="en-US" altLang="en-US" sz="2800" dirty="0">
                <a:latin typeface="+mn-lt"/>
              </a:rPr>
              <a:t>-Br                        (CH</a:t>
            </a:r>
            <a:r>
              <a:rPr lang="en-US" altLang="en-US" sz="2800" baseline="-25000" dirty="0">
                <a:latin typeface="+mn-lt"/>
              </a:rPr>
              <a:t>3</a:t>
            </a:r>
            <a:r>
              <a:rPr lang="en-US" altLang="en-US" sz="2800" dirty="0">
                <a:latin typeface="+mn-lt"/>
              </a:rPr>
              <a:t>)</a:t>
            </a:r>
            <a:r>
              <a:rPr lang="en-US" altLang="en-US" sz="2800" baseline="-25000" dirty="0">
                <a:latin typeface="+mn-lt"/>
              </a:rPr>
              <a:t>2</a:t>
            </a:r>
            <a:r>
              <a:rPr lang="en-US" altLang="en-US" sz="2800" dirty="0">
                <a:latin typeface="+mn-lt"/>
              </a:rPr>
              <a:t>-CH-F</a:t>
            </a:r>
          </a:p>
          <a:p>
            <a:pPr eaLnBrk="1" hangingPunct="1"/>
            <a:r>
              <a:rPr lang="en-US" altLang="en-US" sz="2800" b="1" dirty="0">
                <a:solidFill>
                  <a:srgbClr val="8186D7"/>
                </a:solidFill>
                <a:latin typeface="+mn-lt"/>
              </a:rPr>
              <a:t>Common</a:t>
            </a:r>
            <a:r>
              <a:rPr lang="en-US" altLang="en-US" sz="2800" dirty="0">
                <a:solidFill>
                  <a:srgbClr val="8186D7"/>
                </a:solidFill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        </a:t>
            </a:r>
            <a:r>
              <a:rPr lang="en-US" altLang="en-US" sz="2800" dirty="0">
                <a:solidFill>
                  <a:srgbClr val="8186D7"/>
                </a:solidFill>
                <a:latin typeface="+mn-lt"/>
              </a:rPr>
              <a:t>Methyl Chloride         Ethyl bromide                 Isopropyl fluoride</a:t>
            </a:r>
          </a:p>
          <a:p>
            <a:pPr eaLnBrk="1" hangingPunct="1"/>
            <a:r>
              <a:rPr lang="en-US" altLang="en-US" sz="2800" b="1" dirty="0">
                <a:solidFill>
                  <a:srgbClr val="92E4E5"/>
                </a:solidFill>
                <a:latin typeface="+mn-lt"/>
              </a:rPr>
              <a:t>IUPAC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altLang="en-US" sz="2800" dirty="0">
                <a:solidFill>
                  <a:srgbClr val="92E4E5"/>
                </a:solidFill>
                <a:latin typeface="+mn-lt"/>
              </a:rPr>
              <a:t>Chloromethane           </a:t>
            </a:r>
            <a:r>
              <a:rPr lang="en-US" altLang="en-US" sz="2800" dirty="0" err="1">
                <a:solidFill>
                  <a:srgbClr val="92E4E5"/>
                </a:solidFill>
                <a:latin typeface="+mn-lt"/>
              </a:rPr>
              <a:t>Bromoethane</a:t>
            </a:r>
            <a:r>
              <a:rPr lang="en-US" altLang="en-US" sz="2800" dirty="0">
                <a:solidFill>
                  <a:srgbClr val="92E4E5"/>
                </a:solidFill>
                <a:latin typeface="+mn-lt"/>
              </a:rPr>
              <a:t>                  2-Fluoropropane</a:t>
            </a:r>
          </a:p>
          <a:p>
            <a:pPr eaLnBrk="1" hangingPunct="1"/>
            <a:r>
              <a:rPr lang="en-US" altLang="en-US" sz="2800" b="1" dirty="0">
                <a:solidFill>
                  <a:srgbClr val="86ACDB"/>
                </a:solidFill>
                <a:latin typeface="+mn-lt"/>
              </a:rPr>
              <a:t>Class  </a:t>
            </a:r>
            <a:r>
              <a:rPr lang="en-US" altLang="en-US" sz="2800" dirty="0">
                <a:solidFill>
                  <a:srgbClr val="86ACDB"/>
                </a:solidFill>
                <a:latin typeface="+mn-lt"/>
              </a:rPr>
              <a:t>                         1°	                            1°                                           2°      </a:t>
            </a: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77212"/>
              </p:ext>
            </p:extLst>
          </p:nvPr>
        </p:nvGraphicFramePr>
        <p:xfrm>
          <a:off x="2882900" y="4318000"/>
          <a:ext cx="6629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2115316" imgH="551881" progId="ChemDraw.Document.6.0">
                  <p:embed/>
                </p:oleObj>
              </mc:Choice>
              <mc:Fallback>
                <p:oleObj r:id="rId3" imgW="2115316" imgH="551881" progId="ChemDraw.Document.6.0">
                  <p:embed/>
                  <p:pic>
                    <p:nvPicPr>
                      <p:cNvPr id="6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4318000"/>
                        <a:ext cx="66294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76400" y="5740400"/>
            <a:ext cx="9918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8186D7"/>
                </a:solidFill>
                <a:latin typeface="+mj-lt"/>
              </a:rPr>
              <a:t>Common</a:t>
            </a:r>
            <a:r>
              <a:rPr lang="en-US" altLang="en-US" dirty="0">
                <a:solidFill>
                  <a:srgbClr val="8186D7"/>
                </a:solidFill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  </a:t>
            </a:r>
            <a:r>
              <a:rPr lang="en-US" altLang="en-US" dirty="0" err="1">
                <a:solidFill>
                  <a:srgbClr val="8186D7"/>
                </a:solidFill>
                <a:latin typeface="+mj-lt"/>
              </a:rPr>
              <a:t>Cyclohexyl</a:t>
            </a:r>
            <a:r>
              <a:rPr lang="en-US" altLang="en-US" dirty="0">
                <a:solidFill>
                  <a:srgbClr val="8186D7"/>
                </a:solidFill>
                <a:latin typeface="+mj-lt"/>
              </a:rPr>
              <a:t> Iodide                 </a:t>
            </a:r>
            <a:r>
              <a:rPr lang="en-US" altLang="en-US" i="1" dirty="0">
                <a:solidFill>
                  <a:srgbClr val="8186D7"/>
                </a:solidFill>
                <a:latin typeface="+mj-lt"/>
              </a:rPr>
              <a:t>t</a:t>
            </a:r>
            <a:r>
              <a:rPr lang="en-US" altLang="en-US" dirty="0">
                <a:solidFill>
                  <a:srgbClr val="8186D7"/>
                </a:solidFill>
                <a:latin typeface="+mj-lt"/>
              </a:rPr>
              <a:t>-Butyl bromide                   </a:t>
            </a:r>
            <a:r>
              <a:rPr lang="en-US" altLang="en-US" dirty="0" err="1">
                <a:solidFill>
                  <a:srgbClr val="8186D7"/>
                </a:solidFill>
                <a:latin typeface="+mj-lt"/>
              </a:rPr>
              <a:t>Methylcyclopentyl</a:t>
            </a:r>
            <a:r>
              <a:rPr lang="en-US" altLang="en-US" dirty="0">
                <a:solidFill>
                  <a:srgbClr val="8186D7"/>
                </a:solidFill>
                <a:latin typeface="+mj-lt"/>
              </a:rPr>
              <a:t> chloride       </a:t>
            </a:r>
          </a:p>
          <a:p>
            <a:pPr eaLnBrk="1" hangingPunct="1"/>
            <a:r>
              <a:rPr lang="en-US" altLang="en-US" b="1" dirty="0">
                <a:solidFill>
                  <a:srgbClr val="92E4E5"/>
                </a:solidFill>
                <a:latin typeface="+mj-lt"/>
              </a:rPr>
              <a:t>IUPAC</a:t>
            </a:r>
            <a:r>
              <a:rPr lang="en-US" altLang="en-US" dirty="0">
                <a:solidFill>
                  <a:srgbClr val="92E4E5"/>
                </a:solidFill>
                <a:latin typeface="+mj-lt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+mj-lt"/>
              </a:rPr>
              <a:t>          </a:t>
            </a:r>
            <a:r>
              <a:rPr lang="en-US" altLang="en-US" sz="1400" b="1" dirty="0" err="1">
                <a:solidFill>
                  <a:srgbClr val="92E4E5"/>
                </a:solidFill>
                <a:latin typeface="+mj-lt"/>
                <a:cs typeface="Arial" pitchFamily="34" charset="0"/>
              </a:rPr>
              <a:t>Iodocyclohexane</a:t>
            </a:r>
            <a:r>
              <a:rPr lang="en-US" altLang="en-US" sz="1400" b="1" dirty="0">
                <a:solidFill>
                  <a:srgbClr val="92E4E5"/>
                </a:solidFill>
                <a:latin typeface="+mj-lt"/>
                <a:cs typeface="Arial" pitchFamily="34" charset="0"/>
              </a:rPr>
              <a:t>                         2-Bromo-2- </a:t>
            </a:r>
            <a:r>
              <a:rPr lang="en-US" altLang="en-US" sz="1400" b="1" dirty="0" err="1">
                <a:solidFill>
                  <a:srgbClr val="92E4E5"/>
                </a:solidFill>
                <a:latin typeface="+mj-lt"/>
                <a:cs typeface="Arial" pitchFamily="34" charset="0"/>
              </a:rPr>
              <a:t>methylpropane</a:t>
            </a:r>
            <a:r>
              <a:rPr lang="en-US" altLang="en-US" sz="1400" b="1" dirty="0">
                <a:solidFill>
                  <a:srgbClr val="92E4E5"/>
                </a:solidFill>
                <a:latin typeface="+mj-lt"/>
                <a:cs typeface="Arial" pitchFamily="34" charset="0"/>
              </a:rPr>
              <a:t>                    1-Chloro-1-methyl </a:t>
            </a:r>
            <a:r>
              <a:rPr lang="en-US" altLang="en-US" sz="1400" b="1" dirty="0" err="1">
                <a:solidFill>
                  <a:srgbClr val="92E4E5"/>
                </a:solidFill>
                <a:latin typeface="+mj-lt"/>
                <a:cs typeface="Arial" pitchFamily="34" charset="0"/>
              </a:rPr>
              <a:t>cyclopentane</a:t>
            </a:r>
            <a:endParaRPr lang="en-US" altLang="en-US" sz="1400" b="1" dirty="0">
              <a:solidFill>
                <a:srgbClr val="92E4E5"/>
              </a:solidFill>
              <a:latin typeface="+mj-lt"/>
              <a:cs typeface="Arial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rgbClr val="86ACDB"/>
                </a:solidFill>
                <a:latin typeface="+mj-lt"/>
              </a:rPr>
              <a:t>Class </a:t>
            </a:r>
            <a:r>
              <a:rPr lang="en-US" altLang="en-US" dirty="0">
                <a:solidFill>
                  <a:srgbClr val="00602B"/>
                </a:solidFill>
                <a:latin typeface="+mj-lt"/>
              </a:rPr>
              <a:t>                    </a:t>
            </a:r>
            <a:r>
              <a:rPr lang="en-US" altLang="en-US" dirty="0">
                <a:solidFill>
                  <a:srgbClr val="86ACDB"/>
                </a:solidFill>
                <a:latin typeface="+mj-lt"/>
              </a:rPr>
              <a:t>2°                                             3 °                                                    3 °      </a:t>
            </a:r>
          </a:p>
        </p:txBody>
      </p:sp>
    </p:spTree>
    <p:extLst>
      <p:ext uri="{BB962C8B-B14F-4D97-AF65-F5344CB8AC3E}">
        <p14:creationId xmlns:p14="http://schemas.microsoft.com/office/powerpoint/2010/main" val="138757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69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8186D7"/>
                </a:solidFill>
                <a:latin typeface="+mn-lt"/>
              </a:rPr>
              <a:t>Preparation Of </a:t>
            </a:r>
            <a:r>
              <a:rPr lang="en-US" altLang="en-US" sz="4000" b="1" dirty="0" err="1">
                <a:solidFill>
                  <a:srgbClr val="8186D7"/>
                </a:solidFill>
                <a:latin typeface="+mn-lt"/>
              </a:rPr>
              <a:t>Halocompounds</a:t>
            </a:r>
            <a:endParaRPr lang="en-US" sz="4000" dirty="0">
              <a:solidFill>
                <a:srgbClr val="8186D7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30300"/>
            <a:ext cx="105410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u="sng" dirty="0">
                <a:solidFill>
                  <a:srgbClr val="92E4E5"/>
                </a:solidFill>
              </a:rPr>
              <a:t>1- Direct Halogenation Of Hydrocarbons</a:t>
            </a:r>
          </a:p>
          <a:p>
            <a:r>
              <a:rPr lang="en-US" altLang="en-US" sz="3200" b="1" u="sng" dirty="0">
                <a:solidFill>
                  <a:srgbClr val="86ACDB"/>
                </a:solidFill>
              </a:rPr>
              <a:t>a) Halogenation of alkanes</a:t>
            </a:r>
          </a:p>
          <a:p>
            <a:endParaRPr lang="en-US" sz="320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104505"/>
              </p:ext>
            </p:extLst>
          </p:nvPr>
        </p:nvGraphicFramePr>
        <p:xfrm>
          <a:off x="2527300" y="2336800"/>
          <a:ext cx="662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3669178" imgH="369005" progId="ChemDraw.Document.6.0">
                  <p:embed/>
                </p:oleObj>
              </mc:Choice>
              <mc:Fallback>
                <p:oleObj r:id="rId3" imgW="3669178" imgH="369005" progId="ChemDraw.Document.6.0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336800"/>
                        <a:ext cx="6629400" cy="914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/>
          <p:nvPr/>
        </p:nvSpPr>
        <p:spPr>
          <a:xfrm>
            <a:off x="469900" y="3403600"/>
            <a:ext cx="473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u="sng" dirty="0">
                <a:solidFill>
                  <a:srgbClr val="86ACDB"/>
                </a:solidFill>
              </a:rPr>
              <a:t>b) Halogenation of alkenes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13385"/>
              </p:ext>
            </p:extLst>
          </p:nvPr>
        </p:nvGraphicFramePr>
        <p:xfrm>
          <a:off x="2044700" y="4114800"/>
          <a:ext cx="77597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5" imgW="3711529" imgH="1235862" progId="ChemDraw.Document.6.0">
                  <p:embed/>
                </p:oleObj>
              </mc:Choice>
              <mc:Fallback>
                <p:oleObj r:id="rId5" imgW="3711529" imgH="1235862" progId="ChemDraw.Document.6.0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4114800"/>
                        <a:ext cx="7759700" cy="251460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61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626</Words>
  <Application>Microsoft Macintosh PowerPoint</Application>
  <PresentationFormat>Widescreen</PresentationFormat>
  <Paragraphs>90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CS ChemDraw Drawing</vt:lpstr>
      <vt:lpstr>ChemDraw.Document.6.0</vt:lpstr>
      <vt:lpstr>ChemSketch</vt:lpstr>
      <vt:lpstr>Organic Halogen Compounds </vt:lpstr>
      <vt:lpstr>Classification</vt:lpstr>
      <vt:lpstr>PowerPoint Presentation</vt:lpstr>
      <vt:lpstr>PowerPoint Presentation</vt:lpstr>
      <vt:lpstr>PowerPoint Presentation</vt:lpstr>
      <vt:lpstr>PowerPoint Presentation</vt:lpstr>
      <vt:lpstr>Common name OF Alkyl halides</vt:lpstr>
      <vt:lpstr>  Nomenclature  OF Alkyl halides</vt:lpstr>
      <vt:lpstr>Preparation Of Halocompounds</vt:lpstr>
      <vt:lpstr>PowerPoint Presentation</vt:lpstr>
      <vt:lpstr>PowerPoint Presentation</vt:lpstr>
      <vt:lpstr>2- Conversion Of Alcohols</vt:lpstr>
      <vt:lpstr>Reactions of Organic Halides</vt:lpstr>
      <vt:lpstr>PowerPoint Presentation</vt:lpstr>
      <vt:lpstr>PowerPoint Presentation</vt:lpstr>
      <vt:lpstr>PowerPoint Presentation</vt:lpstr>
      <vt:lpstr>4- Reduction of alkyl halides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بشائر الحصار ID 441200920</dc:creator>
  <cp:lastModifiedBy>noufstudy55@outlook.com</cp:lastModifiedBy>
  <cp:revision>12</cp:revision>
  <dcterms:created xsi:type="dcterms:W3CDTF">2021-08-05T14:34:48Z</dcterms:created>
  <dcterms:modified xsi:type="dcterms:W3CDTF">2021-08-19T21:41:11Z</dcterms:modified>
</cp:coreProperties>
</file>