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3" r:id="rId1"/>
  </p:sldMasterIdLst>
  <p:notesMasterIdLst>
    <p:notesMasterId r:id="rId36"/>
  </p:notesMasterIdLst>
  <p:sldIdLst>
    <p:sldId id="291" r:id="rId2"/>
    <p:sldId id="290" r:id="rId3"/>
    <p:sldId id="262" r:id="rId4"/>
    <p:sldId id="263" r:id="rId5"/>
    <p:sldId id="265" r:id="rId6"/>
    <p:sldId id="266" r:id="rId7"/>
    <p:sldId id="298" r:id="rId8"/>
    <p:sldId id="267" r:id="rId9"/>
    <p:sldId id="300" r:id="rId10"/>
    <p:sldId id="296" r:id="rId11"/>
    <p:sldId id="269" r:id="rId12"/>
    <p:sldId id="297" r:id="rId13"/>
    <p:sldId id="270" r:id="rId14"/>
    <p:sldId id="271" r:id="rId15"/>
    <p:sldId id="272" r:id="rId16"/>
    <p:sldId id="299" r:id="rId17"/>
    <p:sldId id="273" r:id="rId18"/>
    <p:sldId id="275" r:id="rId19"/>
    <p:sldId id="276" r:id="rId20"/>
    <p:sldId id="277" r:id="rId21"/>
    <p:sldId id="278" r:id="rId22"/>
    <p:sldId id="274" r:id="rId23"/>
    <p:sldId id="279" r:id="rId24"/>
    <p:sldId id="280" r:id="rId25"/>
    <p:sldId id="281" r:id="rId26"/>
    <p:sldId id="282" r:id="rId27"/>
    <p:sldId id="284" r:id="rId28"/>
    <p:sldId id="283" r:id="rId29"/>
    <p:sldId id="285" r:id="rId30"/>
    <p:sldId id="301" r:id="rId31"/>
    <p:sldId id="294" r:id="rId32"/>
    <p:sldId id="287" r:id="rId33"/>
    <p:sldId id="289" r:id="rId34"/>
    <p:sldId id="295"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فهد ال نوار ID 439102039" initials="فهد" lastIdx="2" clrIdx="0">
    <p:extLst>
      <p:ext uri="{19B8F6BF-5375-455C-9EA6-DF929625EA0E}">
        <p15:presenceInfo xmlns:p15="http://schemas.microsoft.com/office/powerpoint/2012/main" userId="فهد ال نوار ID 439102039"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76923" autoAdjust="0"/>
  </p:normalViewPr>
  <p:slideViewPr>
    <p:cSldViewPr snapToGrid="0">
      <p:cViewPr varScale="1">
        <p:scale>
          <a:sx n="49" d="100"/>
          <a:sy n="49" d="100"/>
        </p:scale>
        <p:origin x="1144"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072ECB-DAAC-47FF-B058-E35CDBBB83FC}" type="datetimeFigureOut">
              <a:rPr lang="en-US" smtClean="0"/>
              <a:t>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C90AC6-459A-4320-AFBE-52D100DAAF87}" type="slidenum">
              <a:rPr lang="en-US" smtClean="0"/>
              <a:t>‹#›</a:t>
            </a:fld>
            <a:endParaRPr lang="en-US"/>
          </a:p>
        </p:txBody>
      </p:sp>
    </p:spTree>
    <p:extLst>
      <p:ext uri="{BB962C8B-B14F-4D97-AF65-F5344CB8AC3E}">
        <p14:creationId xmlns:p14="http://schemas.microsoft.com/office/powerpoint/2010/main" val="3880365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C90AC6-459A-4320-AFBE-52D100DAAF87}" type="slidenum">
              <a:rPr lang="en-US" smtClean="0"/>
              <a:t>1</a:t>
            </a:fld>
            <a:endParaRPr lang="en-US" dirty="0"/>
          </a:p>
        </p:txBody>
      </p:sp>
    </p:spTree>
    <p:extLst>
      <p:ext uri="{BB962C8B-B14F-4D97-AF65-F5344CB8AC3E}">
        <p14:creationId xmlns:p14="http://schemas.microsoft.com/office/powerpoint/2010/main" val="2942495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C90AC6-459A-4320-AFBE-52D100DAAF87}" type="slidenum">
              <a:rPr lang="en-US" smtClean="0"/>
              <a:t>2</a:t>
            </a:fld>
            <a:endParaRPr lang="en-US" dirty="0"/>
          </a:p>
        </p:txBody>
      </p:sp>
    </p:spTree>
    <p:extLst>
      <p:ext uri="{BB962C8B-B14F-4D97-AF65-F5344CB8AC3E}">
        <p14:creationId xmlns:p14="http://schemas.microsoft.com/office/powerpoint/2010/main" val="516598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Businesses produce most of the </a:t>
            </a:r>
            <a:r>
              <a:rPr lang="en-US" altLang="en-US" dirty="0">
                <a:solidFill>
                  <a:srgbClr val="558ED5"/>
                </a:solidFill>
              </a:rPr>
              <a:t>goods </a:t>
            </a:r>
            <a:r>
              <a:rPr lang="en-US" altLang="en-US" dirty="0"/>
              <a:t>and</a:t>
            </a:r>
            <a:r>
              <a:rPr lang="en-US" altLang="en-US" dirty="0">
                <a:solidFill>
                  <a:srgbClr val="558ED5"/>
                </a:solidFill>
              </a:rPr>
              <a:t> services</a:t>
            </a:r>
            <a:r>
              <a:rPr lang="en-US" altLang="en-US" dirty="0"/>
              <a:t> we consume.</a:t>
            </a:r>
          </a:p>
          <a:p>
            <a:pPr eaLnBrk="1" hangingPunct="1"/>
            <a:r>
              <a:rPr lang="en-US" altLang="en-US" dirty="0"/>
              <a:t>They employ most working people. </a:t>
            </a:r>
          </a:p>
          <a:p>
            <a:pPr eaLnBrk="1" hangingPunct="1"/>
            <a:r>
              <a:rPr lang="en-US" altLang="en-US" dirty="0"/>
              <a:t>They create most new </a:t>
            </a:r>
            <a:r>
              <a:rPr lang="en-US" altLang="en-US" dirty="0">
                <a:solidFill>
                  <a:srgbClr val="558ED5"/>
                </a:solidFill>
              </a:rPr>
              <a:t>innovations</a:t>
            </a:r>
            <a:r>
              <a:rPr lang="en-US" altLang="en-US" dirty="0"/>
              <a:t> and provide a vast range of </a:t>
            </a:r>
            <a:r>
              <a:rPr lang="en-US" altLang="en-US" dirty="0">
                <a:solidFill>
                  <a:srgbClr val="558ED5"/>
                </a:solidFill>
              </a:rPr>
              <a:t>opportunities</a:t>
            </a:r>
            <a:r>
              <a:rPr lang="en-US" altLang="en-US" dirty="0"/>
              <a:t> for new businesses.</a:t>
            </a:r>
          </a:p>
          <a:p>
            <a:pPr eaLnBrk="1" hangingPunct="1"/>
            <a:r>
              <a:rPr lang="en-US" altLang="en-US" dirty="0"/>
              <a:t>Many businesses support charities and provide community leadership.</a:t>
            </a:r>
          </a:p>
          <a:p>
            <a:endParaRPr lang="en-US" dirty="0"/>
          </a:p>
        </p:txBody>
      </p:sp>
      <p:sp>
        <p:nvSpPr>
          <p:cNvPr id="4" name="Slide Number Placeholder 3"/>
          <p:cNvSpPr>
            <a:spLocks noGrp="1"/>
          </p:cNvSpPr>
          <p:nvPr>
            <p:ph type="sldNum" sz="quarter" idx="5"/>
          </p:nvPr>
        </p:nvSpPr>
        <p:spPr/>
        <p:txBody>
          <a:bodyPr/>
          <a:lstStyle/>
          <a:p>
            <a:fld id="{A6C90AC6-459A-4320-AFBE-52D100DAAF87}" type="slidenum">
              <a:rPr lang="en-US" smtClean="0"/>
              <a:t>3</a:t>
            </a:fld>
            <a:endParaRPr lang="en-US" dirty="0"/>
          </a:p>
        </p:txBody>
      </p:sp>
    </p:spTree>
    <p:extLst>
      <p:ext uri="{BB962C8B-B14F-4D97-AF65-F5344CB8AC3E}">
        <p14:creationId xmlns:p14="http://schemas.microsoft.com/office/powerpoint/2010/main" val="357210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Profits </a:t>
            </a:r>
            <a:r>
              <a:rPr lang="en-US" sz="1200" kern="1200" dirty="0">
                <a:solidFill>
                  <a:schemeClr val="tx1"/>
                </a:solidFill>
                <a:effectLst/>
                <a:latin typeface="+mn-lt"/>
                <a:ea typeface="+mn-ea"/>
                <a:cs typeface="+mn-cs"/>
              </a:rPr>
              <a:t>are the difference between a business’s revenues and expenses. </a:t>
            </a:r>
          </a:p>
          <a:p>
            <a:endParaRPr lang="en-US" dirty="0"/>
          </a:p>
        </p:txBody>
      </p:sp>
      <p:sp>
        <p:nvSpPr>
          <p:cNvPr id="4" name="Slide Number Placeholder 3"/>
          <p:cNvSpPr>
            <a:spLocks noGrp="1"/>
          </p:cNvSpPr>
          <p:nvPr>
            <p:ph type="sldNum" sz="quarter" idx="10"/>
          </p:nvPr>
        </p:nvSpPr>
        <p:spPr/>
        <p:txBody>
          <a:bodyPr/>
          <a:lstStyle/>
          <a:p>
            <a:fld id="{A6C90AC6-459A-4320-AFBE-52D100DAAF87}" type="slidenum">
              <a:rPr lang="en-US" smtClean="0"/>
              <a:t>4</a:t>
            </a:fld>
            <a:endParaRPr lang="en-US" dirty="0"/>
          </a:p>
        </p:txBody>
      </p:sp>
    </p:spTree>
    <p:extLst>
      <p:ext uri="{BB962C8B-B14F-4D97-AF65-F5344CB8AC3E}">
        <p14:creationId xmlns:p14="http://schemas.microsoft.com/office/powerpoint/2010/main" val="1429547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C90AC6-459A-4320-AFBE-52D100DAAF87}" type="slidenum">
              <a:rPr lang="en-US" smtClean="0"/>
              <a:t>5</a:t>
            </a:fld>
            <a:endParaRPr lang="en-US" dirty="0"/>
          </a:p>
        </p:txBody>
      </p:sp>
    </p:spTree>
    <p:extLst>
      <p:ext uri="{BB962C8B-B14F-4D97-AF65-F5344CB8AC3E}">
        <p14:creationId xmlns:p14="http://schemas.microsoft.com/office/powerpoint/2010/main" val="3127301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All businesses regardless of their size, location, or mission operate within a larger external environment. This external environment consists of everything outside an organization’s boundaries that might affect it. (Businesses also have an internal environment, more commonly called corporate culture; we discuss this in Chapter 5.) </a:t>
            </a:r>
          </a:p>
          <a:p>
            <a:pPr eaLnBrk="1" hangingPunct="1"/>
            <a:endParaRPr lang="en-US" dirty="0"/>
          </a:p>
          <a:p>
            <a:pPr eaLnBrk="1" hangingPunct="1"/>
            <a:r>
              <a:rPr lang="en-US" dirty="0"/>
              <a:t>Not surprisingly, the external environment plays a major role in determining the success or failure of any organization. Managers must, therefore, have a complete and accurate understanding of their environment and then strive to operate and compete within it. Businesses can also influence their environments.</a:t>
            </a:r>
          </a:p>
          <a:p>
            <a:endParaRPr lang="ar-SA" altLang="ar-SA" dirty="0"/>
          </a:p>
          <a:p>
            <a:r>
              <a:rPr lang="en-US" altLang="ar-SA" dirty="0"/>
              <a:t>Figure 1.1 shows the major dimensions and elements of the external environment as it affects businesses today. </a:t>
            </a:r>
          </a:p>
          <a:p>
            <a:r>
              <a:rPr lang="en-US" altLang="ar-SA" dirty="0"/>
              <a:t>As you can see, these include the domestic business environment, the global business environment, the technological environment,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ar-SA" dirty="0"/>
              <a:t>the political-legal environment, the socio-cultural environment, and the economic environment. </a:t>
            </a:r>
            <a:r>
              <a:rPr lang="en-US" sz="1200" kern="1200" dirty="0">
                <a:solidFill>
                  <a:schemeClr val="tx1"/>
                </a:solidFill>
                <a:effectLst/>
                <a:latin typeface="+mn-lt"/>
                <a:ea typeface="+mn-ea"/>
                <a:cs typeface="+mn-cs"/>
              </a:rPr>
              <a:t>Managers must understand their environment to understand how to operate and compete within it.</a:t>
            </a:r>
          </a:p>
          <a:p>
            <a:endParaRPr lang="en-US" altLang="ar-SA" dirty="0"/>
          </a:p>
          <a:p>
            <a:r>
              <a:rPr lang="en-US" altLang="ar-SA" dirty="0"/>
              <a:t>The</a:t>
            </a:r>
            <a:r>
              <a:rPr lang="en-US" altLang="ar-SA" b="1" dirty="0"/>
              <a:t> Domestic Business Environment </a:t>
            </a:r>
            <a:r>
              <a:rPr lang="en-US" altLang="ar-SA" dirty="0"/>
              <a:t>is</a:t>
            </a:r>
            <a:r>
              <a:rPr lang="en-US" altLang="ar-SA" b="1" dirty="0"/>
              <a:t> </a:t>
            </a:r>
            <a:r>
              <a:rPr lang="en-US" altLang="ar-SA" dirty="0"/>
              <a:t>the environment in which a firm conducts its operations and derives its revenues.</a:t>
            </a:r>
          </a:p>
          <a:p>
            <a:r>
              <a:rPr lang="en-US" altLang="ar-SA" dirty="0"/>
              <a:t>The </a:t>
            </a:r>
            <a:r>
              <a:rPr lang="en-US" altLang="ar-SA" b="1" dirty="0"/>
              <a:t>Global Business Environment </a:t>
            </a:r>
            <a:r>
              <a:rPr lang="en-US" altLang="ar-SA" dirty="0"/>
              <a:t>encompasses the international forces that affect a business and includes international trade agreements, </a:t>
            </a:r>
          </a:p>
          <a:p>
            <a:r>
              <a:rPr lang="en-US" altLang="ar-SA" dirty="0"/>
              <a:t>international economic conditions, and political unrest.</a:t>
            </a:r>
          </a:p>
          <a:p>
            <a:r>
              <a:rPr lang="en-US" altLang="ar-SA" dirty="0"/>
              <a:t>The </a:t>
            </a:r>
            <a:r>
              <a:rPr lang="en-US" altLang="ar-SA" b="1" dirty="0"/>
              <a:t>Technological Environment </a:t>
            </a:r>
            <a:r>
              <a:rPr lang="en-US" altLang="ar-SA" dirty="0"/>
              <a:t>encompasses all the ways by which firms create value for their constituents and includes human knowledge, </a:t>
            </a:r>
          </a:p>
          <a:p>
            <a:r>
              <a:rPr lang="en-US" altLang="ar-SA" dirty="0"/>
              <a:t>work methods, physical equipment, electronics and telecommunications.</a:t>
            </a:r>
          </a:p>
          <a:p>
            <a:r>
              <a:rPr lang="en-US" altLang="ar-SA" dirty="0"/>
              <a:t>The </a:t>
            </a:r>
            <a:r>
              <a:rPr lang="en-US" altLang="ar-SA" b="1" dirty="0"/>
              <a:t>Political-Legal Environment </a:t>
            </a:r>
            <a:r>
              <a:rPr lang="en-US" altLang="ar-SA" dirty="0"/>
              <a:t>is the relationship between business and government.</a:t>
            </a:r>
          </a:p>
          <a:p>
            <a:r>
              <a:rPr lang="en-US" altLang="ar-SA" dirty="0"/>
              <a:t>The </a:t>
            </a:r>
            <a:r>
              <a:rPr lang="en-US" altLang="ar-SA" b="1" dirty="0"/>
              <a:t>Sociocultural Environment </a:t>
            </a:r>
            <a:r>
              <a:rPr lang="en-US" altLang="ar-SA" dirty="0"/>
              <a:t>includes the customs, mores, values, and demographic characteristics of the society in which an organization functions and determines the goods and services, as well as the standards of business conduct, that a society is likely to value and accept.</a:t>
            </a:r>
          </a:p>
          <a:p>
            <a:r>
              <a:rPr lang="en-US" altLang="ar-SA" dirty="0"/>
              <a:t>The </a:t>
            </a:r>
            <a:r>
              <a:rPr lang="en-US" altLang="ar-SA" b="1" dirty="0"/>
              <a:t>Economic Environment </a:t>
            </a:r>
            <a:r>
              <a:rPr lang="en-US" altLang="ar-SA" dirty="0"/>
              <a:t>includes relevant conditions that exist in the economic system in which a company operates.</a:t>
            </a:r>
          </a:p>
          <a:p>
            <a:endParaRPr lang="en-US" altLang="ar-SA"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Businesses seek to </a:t>
            </a:r>
            <a:r>
              <a:rPr lang="en-US" dirty="0">
                <a:solidFill>
                  <a:schemeClr val="tx2">
                    <a:lumMod val="60000"/>
                    <a:lumOff val="40000"/>
                  </a:schemeClr>
                </a:solidFill>
              </a:rPr>
              <a:t>be close </a:t>
            </a:r>
            <a:r>
              <a:rPr lang="en-US" dirty="0"/>
              <a:t>to their customers, to establish </a:t>
            </a:r>
            <a:r>
              <a:rPr lang="en-US" dirty="0">
                <a:solidFill>
                  <a:schemeClr val="tx2">
                    <a:lumMod val="60000"/>
                    <a:lumOff val="40000"/>
                  </a:schemeClr>
                </a:solidFill>
              </a:rPr>
              <a:t>strong</a:t>
            </a:r>
            <a:r>
              <a:rPr lang="en-US" dirty="0"/>
              <a:t> relationships with their suppliers, and to </a:t>
            </a:r>
            <a:r>
              <a:rPr lang="en-US" dirty="0">
                <a:solidFill>
                  <a:schemeClr val="tx2">
                    <a:lumMod val="60000"/>
                    <a:lumOff val="40000"/>
                  </a:schemeClr>
                </a:solidFill>
              </a:rPr>
              <a:t>distinguish</a:t>
            </a:r>
            <a:r>
              <a:rPr lang="en-US" dirty="0"/>
              <a:t> themselves from their competitors</a:t>
            </a:r>
          </a:p>
          <a:p>
            <a:endParaRPr lang="en-US" altLang="ar-SA" dirty="0"/>
          </a:p>
        </p:txBody>
      </p:sp>
      <p:sp>
        <p:nvSpPr>
          <p:cNvPr id="4" name="Slide Number Placeholder 3"/>
          <p:cNvSpPr>
            <a:spLocks noGrp="1"/>
          </p:cNvSpPr>
          <p:nvPr>
            <p:ph type="sldNum" sz="quarter" idx="10"/>
          </p:nvPr>
        </p:nvSpPr>
        <p:spPr/>
        <p:txBody>
          <a:bodyPr/>
          <a:lstStyle/>
          <a:p>
            <a:fld id="{A6C90AC6-459A-4320-AFBE-52D100DAAF87}" type="slidenum">
              <a:rPr lang="en-US" smtClean="0"/>
              <a:t>6</a:t>
            </a:fld>
            <a:endParaRPr lang="en-US" dirty="0"/>
          </a:p>
        </p:txBody>
      </p:sp>
    </p:spTree>
    <p:extLst>
      <p:ext uri="{BB962C8B-B14F-4D97-AF65-F5344CB8AC3E}">
        <p14:creationId xmlns:p14="http://schemas.microsoft.com/office/powerpoint/2010/main" val="3473497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Managers must understand their environment to understand how to operate and compete within it.</a:t>
            </a:r>
          </a:p>
          <a:p>
            <a:endParaRPr lang="en-US" altLang="ar-SA"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Businesses seek to </a:t>
            </a:r>
            <a:r>
              <a:rPr lang="en-US" dirty="0">
                <a:solidFill>
                  <a:schemeClr val="tx2">
                    <a:lumMod val="60000"/>
                    <a:lumOff val="40000"/>
                  </a:schemeClr>
                </a:solidFill>
              </a:rPr>
              <a:t>be close </a:t>
            </a:r>
            <a:r>
              <a:rPr lang="en-US" dirty="0"/>
              <a:t>to their customers, to establish </a:t>
            </a:r>
            <a:r>
              <a:rPr lang="en-US" dirty="0">
                <a:solidFill>
                  <a:schemeClr val="tx2">
                    <a:lumMod val="60000"/>
                    <a:lumOff val="40000"/>
                  </a:schemeClr>
                </a:solidFill>
              </a:rPr>
              <a:t>strong</a:t>
            </a:r>
            <a:r>
              <a:rPr lang="en-US" dirty="0"/>
              <a:t> relationships with their suppliers, and to </a:t>
            </a:r>
            <a:r>
              <a:rPr lang="en-US" dirty="0">
                <a:solidFill>
                  <a:schemeClr val="tx2">
                    <a:lumMod val="60000"/>
                    <a:lumOff val="40000"/>
                  </a:schemeClr>
                </a:solidFill>
              </a:rPr>
              <a:t>distinguish</a:t>
            </a:r>
            <a:r>
              <a:rPr lang="en-US" dirty="0"/>
              <a:t> themselves from their competitors</a:t>
            </a:r>
          </a:p>
        </p:txBody>
      </p:sp>
      <p:sp>
        <p:nvSpPr>
          <p:cNvPr id="4" name="Slide Number Placeholder 3"/>
          <p:cNvSpPr>
            <a:spLocks noGrp="1"/>
          </p:cNvSpPr>
          <p:nvPr>
            <p:ph type="sldNum" sz="quarter" idx="10"/>
          </p:nvPr>
        </p:nvSpPr>
        <p:spPr/>
        <p:txBody>
          <a:bodyPr/>
          <a:lstStyle/>
          <a:p>
            <a:fld id="{A6C90AC6-459A-4320-AFBE-52D100DAAF87}" type="slidenum">
              <a:rPr lang="en-US" smtClean="0"/>
              <a:t>7</a:t>
            </a:fld>
            <a:endParaRPr lang="en-US" dirty="0"/>
          </a:p>
        </p:txBody>
      </p:sp>
    </p:spTree>
    <p:extLst>
      <p:ext uri="{BB962C8B-B14F-4D97-AF65-F5344CB8AC3E}">
        <p14:creationId xmlns:p14="http://schemas.microsoft.com/office/powerpoint/2010/main" val="2370751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A U.S. business operates differently from a business in France or in the People’s Republic of China.</a:t>
            </a:r>
            <a:r>
              <a:rPr lang="en-US" baseline="0" dirty="0"/>
              <a:t> B</a:t>
            </a:r>
            <a:r>
              <a:rPr lang="en-US" dirty="0"/>
              <a:t>usinesses in these countries similarly differ from those in Japan or Brazil. A key factor in these differences is the economic system of a firm’s home country, the nation in which it does most of its business.</a:t>
            </a:r>
          </a:p>
          <a:p>
            <a:pPr eaLnBrk="1" hangingPunct="1"/>
            <a:r>
              <a:rPr lang="en-US" dirty="0"/>
              <a:t>An economic system is a nation’s system for allocating its resources among its citizens, both individuals and organizations.</a:t>
            </a:r>
          </a:p>
          <a:p>
            <a:endParaRPr lang="en-US" dirty="0"/>
          </a:p>
        </p:txBody>
      </p:sp>
      <p:sp>
        <p:nvSpPr>
          <p:cNvPr id="4" name="Slide Number Placeholder 3"/>
          <p:cNvSpPr>
            <a:spLocks noGrp="1"/>
          </p:cNvSpPr>
          <p:nvPr>
            <p:ph type="sldNum" sz="quarter" idx="5"/>
          </p:nvPr>
        </p:nvSpPr>
        <p:spPr/>
        <p:txBody>
          <a:bodyPr/>
          <a:lstStyle/>
          <a:p>
            <a:fld id="{A6C90AC6-459A-4320-AFBE-52D100DAAF87}" type="slidenum">
              <a:rPr lang="en-US" smtClean="0"/>
              <a:t>8</a:t>
            </a:fld>
            <a:endParaRPr lang="en-US" dirty="0"/>
          </a:p>
        </p:txBody>
      </p:sp>
    </p:spTree>
    <p:extLst>
      <p:ext uri="{BB962C8B-B14F-4D97-AF65-F5344CB8AC3E}">
        <p14:creationId xmlns:p14="http://schemas.microsoft.com/office/powerpoint/2010/main" val="2344012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kern="1200" dirty="0">
                <a:solidFill>
                  <a:schemeClr val="tx1"/>
                </a:solidFill>
                <a:effectLst/>
                <a:latin typeface="+mn-lt"/>
                <a:ea typeface="+mn-ea"/>
                <a:cs typeface="+mn-cs"/>
              </a:rPr>
              <a:t>Inputs=</a:t>
            </a:r>
            <a:r>
              <a:rPr lang="en-US" sz="1200"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factors of production</a:t>
            </a:r>
          </a:p>
          <a:p>
            <a:pPr>
              <a:defRPr/>
            </a:pPr>
            <a:r>
              <a:rPr lang="en-US" sz="1200" kern="1200" dirty="0">
                <a:solidFill>
                  <a:schemeClr val="tx1"/>
                </a:solidFill>
                <a:effectLst/>
                <a:latin typeface="+mn-lt"/>
                <a:ea typeface="+mn-ea"/>
                <a:cs typeface="+mn-cs"/>
              </a:rPr>
              <a:t>Outputs= </a:t>
            </a:r>
            <a:r>
              <a:rPr lang="en-US" sz="1200" i="1" kern="1200" dirty="0">
                <a:solidFill>
                  <a:schemeClr val="tx1"/>
                </a:solidFill>
                <a:effectLst/>
                <a:latin typeface="+mn-lt"/>
                <a:ea typeface="+mn-ea"/>
                <a:cs typeface="+mn-cs"/>
              </a:rPr>
              <a:t>finals products or services </a:t>
            </a:r>
          </a:p>
          <a:p>
            <a:pPr>
              <a:defRPr/>
            </a:pPr>
            <a:endParaRPr lang="en-US" sz="1200" i="1" kern="1200" dirty="0">
              <a:solidFill>
                <a:schemeClr val="tx1"/>
              </a:solidFill>
              <a:effectLst/>
              <a:latin typeface="+mn-lt"/>
              <a:ea typeface="+mn-ea"/>
              <a:cs typeface="+mn-cs"/>
            </a:endParaRPr>
          </a:p>
          <a:p>
            <a:pPr>
              <a:defRPr/>
            </a:pPr>
            <a:r>
              <a:rPr lang="en-US" b="1" dirty="0"/>
              <a:t>Factors of production</a:t>
            </a:r>
          </a:p>
          <a:p>
            <a:pPr lvl="1">
              <a:defRPr/>
            </a:pPr>
            <a:r>
              <a:rPr lang="en-US" dirty="0"/>
              <a:t>the resources that a country’s businesses use to produce goods and services</a:t>
            </a:r>
          </a:p>
          <a:p>
            <a:r>
              <a:rPr lang="en-US" altLang="ar-SA" b="1" dirty="0"/>
              <a:t>Labor </a:t>
            </a:r>
            <a:r>
              <a:rPr lang="en-US" altLang="ar-SA" dirty="0"/>
              <a:t>includes the physical and intellectual contributions people make while engaged in economic production and is also called human resources.</a:t>
            </a:r>
          </a:p>
          <a:p>
            <a:r>
              <a:rPr lang="en-US" altLang="ar-SA" b="1" dirty="0"/>
              <a:t>Capital</a:t>
            </a:r>
            <a:r>
              <a:rPr lang="en-US" altLang="ar-SA" dirty="0"/>
              <a:t> is the term used to describe the financial resources needed to operate a business.</a:t>
            </a:r>
          </a:p>
          <a:p>
            <a:r>
              <a:rPr lang="en-US" altLang="ar-SA" dirty="0"/>
              <a:t>An </a:t>
            </a:r>
            <a:r>
              <a:rPr lang="en-US" altLang="ar-SA" b="1" dirty="0"/>
              <a:t>Entrepreneur</a:t>
            </a:r>
            <a:r>
              <a:rPr lang="en-US" altLang="ar-SA" dirty="0"/>
              <a:t> is a person who accepts the risks and opportunities entailed in creating and operating a new business venture.</a:t>
            </a:r>
          </a:p>
          <a:p>
            <a:r>
              <a:rPr lang="en-US" altLang="ar-SA" b="1" dirty="0"/>
              <a:t>Physical resources </a:t>
            </a:r>
            <a:r>
              <a:rPr lang="en-US" altLang="ar-SA" dirty="0"/>
              <a:t>are tangible things that organizations use to conduct their business and include natural resources and raw materials, offices, </a:t>
            </a:r>
          </a:p>
          <a:p>
            <a:r>
              <a:rPr lang="en-US" altLang="ar-SA" dirty="0"/>
              <a:t>storage and production facilities, parts and supplies, computers and peripherals.</a:t>
            </a:r>
          </a:p>
          <a:p>
            <a:r>
              <a:rPr lang="en-US" altLang="ar-SA" b="1" dirty="0"/>
              <a:t>Information resources</a:t>
            </a:r>
            <a:r>
              <a:rPr lang="en-US" altLang="ar-SA" dirty="0"/>
              <a:t> are data and other information used by businesses and include market forecasts, the specialized knowledge of people, and economic data.</a:t>
            </a:r>
          </a:p>
          <a:p>
            <a:endParaRPr lang="en-US" dirty="0"/>
          </a:p>
        </p:txBody>
      </p:sp>
      <p:sp>
        <p:nvSpPr>
          <p:cNvPr id="4" name="Slide Number Placeholder 3"/>
          <p:cNvSpPr>
            <a:spLocks noGrp="1"/>
          </p:cNvSpPr>
          <p:nvPr>
            <p:ph type="sldNum" sz="quarter" idx="10"/>
          </p:nvPr>
        </p:nvSpPr>
        <p:spPr/>
        <p:txBody>
          <a:bodyPr/>
          <a:lstStyle/>
          <a:p>
            <a:fld id="{A6C90AC6-459A-4320-AFBE-52D100DAAF87}" type="slidenum">
              <a:rPr lang="en-US" smtClean="0"/>
              <a:t>9</a:t>
            </a:fld>
            <a:endParaRPr lang="en-US" dirty="0"/>
          </a:p>
        </p:txBody>
      </p:sp>
    </p:spTree>
    <p:extLst>
      <p:ext uri="{BB962C8B-B14F-4D97-AF65-F5344CB8AC3E}">
        <p14:creationId xmlns:p14="http://schemas.microsoft.com/office/powerpoint/2010/main" val="2424540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kern="1200" dirty="0">
                <a:solidFill>
                  <a:schemeClr val="tx1"/>
                </a:solidFill>
                <a:effectLst/>
                <a:latin typeface="+mn-lt"/>
                <a:ea typeface="+mn-ea"/>
                <a:cs typeface="+mn-cs"/>
              </a:rPr>
              <a:t>Inputs=</a:t>
            </a:r>
            <a:r>
              <a:rPr lang="en-US" sz="1200"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factors of production</a:t>
            </a:r>
          </a:p>
          <a:p>
            <a:pPr>
              <a:defRPr/>
            </a:pPr>
            <a:r>
              <a:rPr lang="en-US" sz="1200" kern="1200" dirty="0">
                <a:solidFill>
                  <a:schemeClr val="tx1"/>
                </a:solidFill>
                <a:effectLst/>
                <a:latin typeface="+mn-lt"/>
                <a:ea typeface="+mn-ea"/>
                <a:cs typeface="+mn-cs"/>
              </a:rPr>
              <a:t>Outputs= </a:t>
            </a:r>
            <a:r>
              <a:rPr lang="en-US" sz="1200" i="1" kern="1200" dirty="0">
                <a:solidFill>
                  <a:schemeClr val="tx1"/>
                </a:solidFill>
                <a:effectLst/>
                <a:latin typeface="+mn-lt"/>
                <a:ea typeface="+mn-ea"/>
                <a:cs typeface="+mn-cs"/>
              </a:rPr>
              <a:t>finals products or services </a:t>
            </a:r>
          </a:p>
          <a:p>
            <a:pPr>
              <a:defRPr/>
            </a:pPr>
            <a:endParaRPr lang="en-US" sz="1200" i="1" kern="1200" dirty="0">
              <a:solidFill>
                <a:schemeClr val="tx1"/>
              </a:solidFill>
              <a:effectLst/>
              <a:latin typeface="+mn-lt"/>
              <a:ea typeface="+mn-ea"/>
              <a:cs typeface="+mn-cs"/>
            </a:endParaRPr>
          </a:p>
          <a:p>
            <a:pPr>
              <a:defRPr/>
            </a:pPr>
            <a:r>
              <a:rPr lang="en-US" b="1" dirty="0"/>
              <a:t>Factors of production</a:t>
            </a:r>
          </a:p>
          <a:p>
            <a:pPr lvl="1">
              <a:defRPr/>
            </a:pPr>
            <a:r>
              <a:rPr lang="en-US" dirty="0"/>
              <a:t>the resources that a country’s businesses use to produce goods and services</a:t>
            </a:r>
          </a:p>
          <a:p>
            <a:r>
              <a:rPr lang="en-US" altLang="ar-SA" b="1" dirty="0"/>
              <a:t>Labor </a:t>
            </a:r>
            <a:r>
              <a:rPr lang="en-US" altLang="ar-SA" dirty="0"/>
              <a:t>includes the physical and intellectual contributions people make while engaged in economic production and is also called human resources.</a:t>
            </a:r>
          </a:p>
          <a:p>
            <a:r>
              <a:rPr lang="en-US" altLang="ar-SA" b="1" dirty="0"/>
              <a:t>Capital</a:t>
            </a:r>
            <a:r>
              <a:rPr lang="en-US" altLang="ar-SA" dirty="0"/>
              <a:t> is the term used to describe the financial resources needed to operate a business.</a:t>
            </a:r>
          </a:p>
          <a:p>
            <a:r>
              <a:rPr lang="en-US" altLang="ar-SA" dirty="0"/>
              <a:t>An </a:t>
            </a:r>
            <a:r>
              <a:rPr lang="en-US" altLang="ar-SA" b="1" dirty="0"/>
              <a:t>Entrepreneur</a:t>
            </a:r>
            <a:r>
              <a:rPr lang="en-US" altLang="ar-SA" dirty="0"/>
              <a:t> is a person who accepts the risks and opportunities entailed in creating and operating a new business venture.</a:t>
            </a:r>
          </a:p>
          <a:p>
            <a:r>
              <a:rPr lang="en-US" altLang="ar-SA" b="1" dirty="0"/>
              <a:t>Physical resources </a:t>
            </a:r>
            <a:r>
              <a:rPr lang="en-US" altLang="ar-SA" dirty="0"/>
              <a:t>are tangible things that organizations use to conduct their business and include natural resources and raw materials, offices, </a:t>
            </a:r>
          </a:p>
          <a:p>
            <a:r>
              <a:rPr lang="en-US" altLang="ar-SA" dirty="0"/>
              <a:t>storage and production facilities, parts and supplies, computers and peripherals.</a:t>
            </a:r>
          </a:p>
          <a:p>
            <a:r>
              <a:rPr lang="en-US" altLang="ar-SA" b="1" dirty="0"/>
              <a:t>Information resources</a:t>
            </a:r>
            <a:r>
              <a:rPr lang="en-US" altLang="ar-SA" dirty="0"/>
              <a:t> are data and other information used by businesses and include market forecasts, the specialized knowledge of people, and economic data.</a:t>
            </a:r>
          </a:p>
          <a:p>
            <a:endParaRPr lang="en-US" dirty="0"/>
          </a:p>
        </p:txBody>
      </p:sp>
      <p:sp>
        <p:nvSpPr>
          <p:cNvPr id="4" name="Slide Number Placeholder 3"/>
          <p:cNvSpPr>
            <a:spLocks noGrp="1"/>
          </p:cNvSpPr>
          <p:nvPr>
            <p:ph type="sldNum" sz="quarter" idx="10"/>
          </p:nvPr>
        </p:nvSpPr>
        <p:spPr/>
        <p:txBody>
          <a:bodyPr/>
          <a:lstStyle/>
          <a:p>
            <a:fld id="{A6C90AC6-459A-4320-AFBE-52D100DAAF87}" type="slidenum">
              <a:rPr lang="en-US" smtClean="0"/>
              <a:t>10</a:t>
            </a:fld>
            <a:endParaRPr lang="en-US" dirty="0"/>
          </a:p>
        </p:txBody>
      </p:sp>
    </p:spTree>
    <p:extLst>
      <p:ext uri="{BB962C8B-B14F-4D97-AF65-F5344CB8AC3E}">
        <p14:creationId xmlns:p14="http://schemas.microsoft.com/office/powerpoint/2010/main" val="1086680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Different types of economic systems view these factors of production differently. In some systems, for example (and in theory), the ownership of both the factors of production and businesses themselves is private. That is, ownership is held  by entrepreneurs, individual investors, and other businesses.</a:t>
            </a:r>
          </a:p>
          <a:p>
            <a:pPr eaLnBrk="1" hangingPunct="1"/>
            <a:r>
              <a:rPr lang="en-US" dirty="0"/>
              <a:t>As discussed next, these are market economies. In other systems, though (and also in theory), the factors of production and all businesses are owned or controlled by the government. </a:t>
            </a:r>
          </a:p>
          <a:p>
            <a:pPr eaLnBrk="1" hangingPunct="1"/>
            <a:r>
              <a:rPr lang="en-US" dirty="0"/>
              <a:t>These are called planned economies. Note that we described these kinds of systems as being “in theory.” Why? Because in reality, most systems fall between these extremes.</a:t>
            </a:r>
          </a:p>
          <a:p>
            <a:pPr eaLnBrk="1" hangingPunct="1"/>
            <a:endParaRPr lang="en-US" altLang="en-US" dirty="0"/>
          </a:p>
          <a:p>
            <a:r>
              <a:rPr lang="en-US" dirty="0"/>
              <a:t>1. </a:t>
            </a:r>
          </a:p>
          <a:p>
            <a:r>
              <a:rPr lang="en-US" altLang="ar-SA" b="1" dirty="0"/>
              <a:t>Communism</a:t>
            </a:r>
            <a:r>
              <a:rPr lang="en-US" altLang="ar-SA" dirty="0"/>
              <a:t> is a system in which the government owns and operates all factors of production</a:t>
            </a:r>
          </a:p>
          <a:p>
            <a:r>
              <a:rPr lang="en-US" altLang="ar-SA" dirty="0"/>
              <a:t>With </a:t>
            </a:r>
            <a:r>
              <a:rPr lang="en-US" altLang="ar-SA" b="1" dirty="0"/>
              <a:t>socialism</a:t>
            </a:r>
            <a:r>
              <a:rPr lang="en-US" altLang="ar-SA" dirty="0"/>
              <a:t>, the government owns and operates selected major industries</a:t>
            </a:r>
          </a:p>
          <a:p>
            <a:r>
              <a:rPr lang="en-US" altLang="ar-SA" dirty="0"/>
              <a:t>Ex: North</a:t>
            </a:r>
            <a:r>
              <a:rPr lang="en-US" altLang="ar-SA" baseline="0" dirty="0"/>
              <a:t> Korea </a:t>
            </a:r>
            <a:endParaRPr lang="en-US" altLang="ar-SA" dirty="0"/>
          </a:p>
          <a:p>
            <a:endParaRPr lang="en-US" altLang="ar-SA" dirty="0"/>
          </a:p>
          <a:p>
            <a:r>
              <a:rPr lang="en-US" dirty="0"/>
              <a:t>2.</a:t>
            </a:r>
          </a:p>
          <a:p>
            <a:pPr>
              <a:defRPr/>
            </a:pPr>
            <a:r>
              <a:rPr lang="en-US" dirty="0"/>
              <a:t>A </a:t>
            </a:r>
            <a:r>
              <a:rPr lang="en-US" b="1" dirty="0"/>
              <a:t>Market</a:t>
            </a:r>
            <a:r>
              <a:rPr lang="en-US" dirty="0"/>
              <a:t> is a mechanism for exchange between the buyers and sellers of a particular good or service.</a:t>
            </a:r>
          </a:p>
          <a:p>
            <a:pPr>
              <a:defRPr/>
            </a:pPr>
            <a:r>
              <a:rPr lang="en-US" sz="1200" dirty="0"/>
              <a:t>Market economies rely on </a:t>
            </a:r>
            <a:r>
              <a:rPr lang="en-US" sz="1200" dirty="0">
                <a:solidFill>
                  <a:schemeClr val="tx2">
                    <a:lumMod val="60000"/>
                    <a:lumOff val="40000"/>
                  </a:schemeClr>
                </a:solidFill>
              </a:rPr>
              <a:t>capitalism</a:t>
            </a:r>
            <a:r>
              <a:rPr lang="en-US" sz="1200" dirty="0"/>
              <a:t> and free </a:t>
            </a:r>
            <a:r>
              <a:rPr lang="en-US" sz="1200" dirty="0">
                <a:solidFill>
                  <a:schemeClr val="tx2">
                    <a:lumMod val="60000"/>
                    <a:lumOff val="40000"/>
                  </a:schemeClr>
                </a:solidFill>
              </a:rPr>
              <a:t>enterprise</a:t>
            </a:r>
            <a:r>
              <a:rPr lang="en-US" sz="1200" dirty="0"/>
              <a:t> to create an environment in which producers and consumers are free to sell and buy what they choose</a:t>
            </a:r>
          </a:p>
          <a:p>
            <a:pPr>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reality, there are really no “pure” planned or “pure” market economies. Most countries rely on some form of mixed market economy that features characteristics of both planned and market economies. Even a market economy that strives to be as free and open as possible, such as the U.S. economy, restricts certain activities. Some products can’t be sold legally, others can be sold only to people of a certain age, advertising must be truthful, and so forth.</a:t>
            </a:r>
          </a:p>
          <a:p>
            <a:pPr>
              <a:defRPr/>
            </a:pPr>
            <a:endParaRPr lang="en-US" sz="1200" dirty="0"/>
          </a:p>
          <a:p>
            <a:pPr>
              <a:defRPr/>
            </a:pPr>
            <a:r>
              <a:rPr lang="en-US" dirty="0"/>
              <a:t> </a:t>
            </a:r>
          </a:p>
          <a:p>
            <a:r>
              <a:rPr lang="en-US" dirty="0"/>
              <a:t>3. </a:t>
            </a:r>
          </a:p>
          <a:p>
            <a:r>
              <a:rPr lang="en-US" dirty="0"/>
              <a:t>When</a:t>
            </a:r>
            <a:r>
              <a:rPr lang="en-US" baseline="0" dirty="0"/>
              <a:t> a gov. is making a change from a planned economy to market economy, it begins to adopt market mechanisms through privatization.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Privatization</a:t>
            </a:r>
            <a:r>
              <a:rPr lang="en-US" baseline="0" dirty="0"/>
              <a:t>: </a:t>
            </a:r>
            <a:r>
              <a:rPr lang="en-US" altLang="ar-SA" dirty="0"/>
              <a:t>process of converting government enterprises into privately owned companies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ar-SA" dirty="0"/>
          </a:p>
          <a:p>
            <a:pPr eaLnBrk="1" hangingPunct="1">
              <a:defRPr/>
            </a:pPr>
            <a:endParaRPr lang="en-US" dirty="0"/>
          </a:p>
          <a:p>
            <a:pPr eaLnBrk="1" hangingPunct="1">
              <a:defRPr/>
            </a:pPr>
            <a:r>
              <a:rPr lang="en-US" dirty="0"/>
              <a:t>When a government is making a change from a planned economy to a market economy, it usually begins to adopt market mechanisms through privatization, the process of converting government enterprises into privately owned companies. In Poland, for example, the national airline was sold to a group of private investors. </a:t>
            </a:r>
          </a:p>
          <a:p>
            <a:pPr eaLnBrk="1" hangingPunct="1">
              <a:defRPr/>
            </a:pPr>
            <a:endParaRPr lang="en-US" dirty="0"/>
          </a:p>
          <a:p>
            <a:pPr eaLnBrk="1" hangingPunct="1">
              <a:defRPr/>
            </a:pPr>
            <a:r>
              <a:rPr lang="en-US" dirty="0"/>
              <a:t>In recent years, this practice has spread to many other countries as well. For example, the postal system in many countries is government-owned and government-managed. The Netherlands, however, privatized its TNT Post Group N.V., and it is already among the world’s most efficient post-office operations. Canada has also privatized its air traffic control system. In each case, the new enterprise reduced its  payroll, boosted efficiency and productivity, and quickly became profitable.</a:t>
            </a:r>
          </a:p>
          <a:p>
            <a:pPr eaLnBrk="1" hangingPunct="1">
              <a:defRPr/>
            </a:pPr>
            <a:endParaRPr lang="en-US" dirty="0"/>
          </a:p>
          <a:p>
            <a:pPr eaLnBrk="1" hangingPunct="1">
              <a:defRPr/>
            </a:pPr>
            <a:r>
              <a:rPr lang="en-US" dirty="0"/>
              <a:t>More recently the government of Iran has privatized numerous oil refineries and </a:t>
            </a:r>
            <a:r>
              <a:rPr lang="en-US" dirty="0" err="1"/>
              <a:t>petro</a:t>
            </a:r>
            <a:r>
              <a:rPr lang="en-US" dirty="0"/>
              <a:t>-chemical plants that were previously state owned (although they have not revealed their productivity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ar-SA"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A6C90AC6-459A-4320-AFBE-52D100DAAF87}" type="slidenum">
              <a:rPr lang="en-US" smtClean="0"/>
              <a:t>11</a:t>
            </a:fld>
            <a:endParaRPr lang="en-US" dirty="0"/>
          </a:p>
        </p:txBody>
      </p:sp>
    </p:spTree>
    <p:extLst>
      <p:ext uri="{BB962C8B-B14F-4D97-AF65-F5344CB8AC3E}">
        <p14:creationId xmlns:p14="http://schemas.microsoft.com/office/powerpoint/2010/main" val="8014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kern="1200" dirty="0">
                <a:solidFill>
                  <a:schemeClr val="tx1"/>
                </a:solidFill>
                <a:effectLst/>
                <a:latin typeface="+mn-lt"/>
                <a:ea typeface="+mn-ea"/>
                <a:cs typeface="+mn-cs"/>
              </a:rPr>
              <a:t>Inputs=</a:t>
            </a:r>
            <a:r>
              <a:rPr lang="en-US" sz="1200"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factors of production</a:t>
            </a:r>
          </a:p>
          <a:p>
            <a:pPr>
              <a:defRPr/>
            </a:pPr>
            <a:r>
              <a:rPr lang="en-US" sz="1200" kern="1200" dirty="0">
                <a:solidFill>
                  <a:schemeClr val="tx1"/>
                </a:solidFill>
                <a:effectLst/>
                <a:latin typeface="+mn-lt"/>
                <a:ea typeface="+mn-ea"/>
                <a:cs typeface="+mn-cs"/>
              </a:rPr>
              <a:t>Outputs= </a:t>
            </a:r>
            <a:r>
              <a:rPr lang="en-US" sz="1200" i="1" kern="1200" dirty="0">
                <a:solidFill>
                  <a:schemeClr val="tx1"/>
                </a:solidFill>
                <a:effectLst/>
                <a:latin typeface="+mn-lt"/>
                <a:ea typeface="+mn-ea"/>
                <a:cs typeface="+mn-cs"/>
              </a:rPr>
              <a:t>finals products or services </a:t>
            </a:r>
          </a:p>
          <a:p>
            <a:pPr>
              <a:defRPr/>
            </a:pPr>
            <a:endParaRPr lang="en-US" sz="1200" i="1" kern="1200" dirty="0">
              <a:solidFill>
                <a:schemeClr val="tx1"/>
              </a:solidFill>
              <a:effectLst/>
              <a:latin typeface="+mn-lt"/>
              <a:ea typeface="+mn-ea"/>
              <a:cs typeface="+mn-cs"/>
            </a:endParaRPr>
          </a:p>
          <a:p>
            <a:pPr>
              <a:defRPr/>
            </a:pPr>
            <a:r>
              <a:rPr lang="en-US" b="1" dirty="0"/>
              <a:t>Factors of production</a:t>
            </a:r>
          </a:p>
          <a:p>
            <a:pPr lvl="1">
              <a:defRPr/>
            </a:pPr>
            <a:r>
              <a:rPr lang="en-US" dirty="0"/>
              <a:t>the resources that a country’s businesses use to produce goods and services</a:t>
            </a:r>
          </a:p>
          <a:p>
            <a:r>
              <a:rPr lang="en-US" altLang="ar-SA" b="1" dirty="0"/>
              <a:t>Labor </a:t>
            </a:r>
            <a:r>
              <a:rPr lang="en-US" altLang="ar-SA" dirty="0"/>
              <a:t>includes the physical and intellectual contributions people make while engaged in economic production and is also called human resources.</a:t>
            </a:r>
          </a:p>
          <a:p>
            <a:r>
              <a:rPr lang="en-US" altLang="ar-SA" b="1" dirty="0"/>
              <a:t>Capital</a:t>
            </a:r>
            <a:r>
              <a:rPr lang="en-US" altLang="ar-SA" dirty="0"/>
              <a:t> is the term used to describe the financial resources needed to operate a business.</a:t>
            </a:r>
          </a:p>
          <a:p>
            <a:r>
              <a:rPr lang="en-US" altLang="ar-SA" dirty="0"/>
              <a:t>An </a:t>
            </a:r>
            <a:r>
              <a:rPr lang="en-US" altLang="ar-SA" b="1" dirty="0"/>
              <a:t>Entrepreneur</a:t>
            </a:r>
            <a:r>
              <a:rPr lang="en-US" altLang="ar-SA" dirty="0"/>
              <a:t> is a person who accepts the risks and opportunities entailed in creating and operating a new business venture.</a:t>
            </a:r>
          </a:p>
          <a:p>
            <a:r>
              <a:rPr lang="en-US" altLang="ar-SA" b="1" dirty="0"/>
              <a:t>Physical resources </a:t>
            </a:r>
            <a:r>
              <a:rPr lang="en-US" altLang="ar-SA" dirty="0"/>
              <a:t>are tangible things that organizations use to conduct their business and include natural resources and raw materials, offices, </a:t>
            </a:r>
          </a:p>
          <a:p>
            <a:r>
              <a:rPr lang="en-US" altLang="ar-SA" dirty="0"/>
              <a:t>storage and production facilities, parts and supplies, computers and peripherals.</a:t>
            </a:r>
          </a:p>
          <a:p>
            <a:r>
              <a:rPr lang="en-US" altLang="ar-SA" b="1" dirty="0"/>
              <a:t>Information resources</a:t>
            </a:r>
            <a:r>
              <a:rPr lang="en-US" altLang="ar-SA" dirty="0"/>
              <a:t> are data and other information used by businesses and include market forecasts, the specialized knowledge of people, and economic data.</a:t>
            </a:r>
          </a:p>
          <a:p>
            <a:endParaRPr lang="en-US" dirty="0"/>
          </a:p>
        </p:txBody>
      </p:sp>
      <p:sp>
        <p:nvSpPr>
          <p:cNvPr id="4" name="Slide Number Placeholder 3"/>
          <p:cNvSpPr>
            <a:spLocks noGrp="1"/>
          </p:cNvSpPr>
          <p:nvPr>
            <p:ph type="sldNum" sz="quarter" idx="10"/>
          </p:nvPr>
        </p:nvSpPr>
        <p:spPr/>
        <p:txBody>
          <a:bodyPr/>
          <a:lstStyle/>
          <a:p>
            <a:fld id="{A6C90AC6-459A-4320-AFBE-52D100DAAF87}" type="slidenum">
              <a:rPr lang="en-US" smtClean="0"/>
              <a:t>12</a:t>
            </a:fld>
            <a:endParaRPr lang="en-US" dirty="0"/>
          </a:p>
        </p:txBody>
      </p:sp>
    </p:spTree>
    <p:extLst>
      <p:ext uri="{BB962C8B-B14F-4D97-AF65-F5344CB8AC3E}">
        <p14:creationId xmlns:p14="http://schemas.microsoft.com/office/powerpoint/2010/main" val="1637308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C90AC6-459A-4320-AFBE-52D100DAAF87}" type="slidenum">
              <a:rPr lang="en-US" smtClean="0"/>
              <a:t>13</a:t>
            </a:fld>
            <a:endParaRPr lang="en-US" dirty="0"/>
          </a:p>
        </p:txBody>
      </p:sp>
    </p:spTree>
    <p:extLst>
      <p:ext uri="{BB962C8B-B14F-4D97-AF65-F5344CB8AC3E}">
        <p14:creationId xmlns:p14="http://schemas.microsoft.com/office/powerpoint/2010/main" val="16511036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ar-SA" dirty="0"/>
              <a:t>A </a:t>
            </a:r>
            <a:r>
              <a:rPr lang="en-US" altLang="ar-SA" b="1" dirty="0"/>
              <a:t>Demand and Supply Schedule </a:t>
            </a:r>
            <a:r>
              <a:rPr lang="en-US" altLang="ar-SA" dirty="0"/>
              <a:t>is an assessment of the relationships among different levels of demand and supply at different price levels</a:t>
            </a:r>
          </a:p>
          <a:p>
            <a:endParaRPr lang="en-US" dirty="0"/>
          </a:p>
          <a:p>
            <a:r>
              <a:rPr lang="en-US" altLang="ar-SA" dirty="0"/>
              <a:t>Figure 1.2 shows demand and supply curves for pizzas. As you can see, demand increases as price decreases; supply increases as price increases. </a:t>
            </a:r>
          </a:p>
        </p:txBody>
      </p:sp>
      <p:sp>
        <p:nvSpPr>
          <p:cNvPr id="4" name="Slide Number Placeholder 3"/>
          <p:cNvSpPr>
            <a:spLocks noGrp="1"/>
          </p:cNvSpPr>
          <p:nvPr>
            <p:ph type="sldNum" sz="quarter" idx="10"/>
          </p:nvPr>
        </p:nvSpPr>
        <p:spPr/>
        <p:txBody>
          <a:bodyPr/>
          <a:lstStyle/>
          <a:p>
            <a:fld id="{A6C90AC6-459A-4320-AFBE-52D100DAAF87}" type="slidenum">
              <a:rPr lang="en-US" smtClean="0"/>
              <a:t>14</a:t>
            </a:fld>
            <a:endParaRPr lang="en-US" dirty="0"/>
          </a:p>
        </p:txBody>
      </p:sp>
    </p:spTree>
    <p:extLst>
      <p:ext uri="{BB962C8B-B14F-4D97-AF65-F5344CB8AC3E}">
        <p14:creationId xmlns:p14="http://schemas.microsoft.com/office/powerpoint/2010/main" val="2700359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ar-SA" dirty="0"/>
              <a:t>When demand and supply curves are plotted on the same graph, the point at which they intersect is </a:t>
            </a:r>
            <a:r>
              <a:rPr lang="en-US" altLang="ar-SA" b="1" dirty="0"/>
              <a:t>the market price (also called the equilibrium price)—</a:t>
            </a:r>
          </a:p>
          <a:p>
            <a:r>
              <a:rPr lang="en-US" altLang="ar-SA" dirty="0"/>
              <a:t>the price at which the quantity of goods demanded and the quantity of goods supplied are equal.  In Figure 1.2, the equilibrium price for pizzas in our </a:t>
            </a:r>
          </a:p>
          <a:p>
            <a:r>
              <a:rPr lang="en-US" altLang="ar-SA" dirty="0"/>
              <a:t>example is $10. At this point, the quantity of pizzas demanded and the quantity of pizzas supplied are the same: 1,000 pizzas per week.</a:t>
            </a:r>
          </a:p>
          <a:p>
            <a:r>
              <a:rPr lang="en-US" altLang="ar-SA" dirty="0"/>
              <a:t>A </a:t>
            </a:r>
            <a:r>
              <a:rPr lang="en-US" altLang="ar-SA" b="1" dirty="0"/>
              <a:t>Demand Curve </a:t>
            </a:r>
            <a:r>
              <a:rPr lang="en-US" altLang="ar-SA" dirty="0"/>
              <a:t>is a graph showing how many units of a product will be demanded (bought) at different prices.</a:t>
            </a:r>
          </a:p>
          <a:p>
            <a:r>
              <a:rPr lang="en-US" altLang="ar-SA" dirty="0"/>
              <a:t>A </a:t>
            </a:r>
            <a:r>
              <a:rPr lang="en-US" altLang="ar-SA" b="1" dirty="0"/>
              <a:t>Supply Curve </a:t>
            </a:r>
            <a:r>
              <a:rPr lang="en-US" altLang="ar-SA" dirty="0"/>
              <a:t>is a graph showing how many units of a product will be supplied (offered for sale) at different prices.</a:t>
            </a:r>
          </a:p>
          <a:p>
            <a:r>
              <a:rPr lang="en-US" altLang="ar-SA" b="1" dirty="0"/>
              <a:t>Surplus</a:t>
            </a:r>
            <a:r>
              <a:rPr lang="en-US" altLang="ar-SA" dirty="0"/>
              <a:t>: situation in which quantity supplied</a:t>
            </a:r>
            <a:r>
              <a:rPr lang="en-US" altLang="ar-SA" baseline="0" dirty="0"/>
              <a:t> exceeds the quantity demand.</a:t>
            </a:r>
          </a:p>
          <a:p>
            <a:r>
              <a:rPr lang="en-US" altLang="ar-SA" b="1" baseline="0" dirty="0"/>
              <a:t>Shortage</a:t>
            </a:r>
            <a:r>
              <a:rPr lang="en-US" altLang="ar-SA" baseline="0" dirty="0"/>
              <a:t>: situation in which quantity demanded exceeds quantity supplied.</a:t>
            </a:r>
            <a:endParaRPr lang="en-US" altLang="ar-SA" dirty="0"/>
          </a:p>
          <a:p>
            <a:endParaRPr lang="en-US" dirty="0"/>
          </a:p>
        </p:txBody>
      </p:sp>
      <p:sp>
        <p:nvSpPr>
          <p:cNvPr id="4" name="Slide Number Placeholder 3"/>
          <p:cNvSpPr>
            <a:spLocks noGrp="1"/>
          </p:cNvSpPr>
          <p:nvPr>
            <p:ph type="sldNum" sz="quarter" idx="10"/>
          </p:nvPr>
        </p:nvSpPr>
        <p:spPr/>
        <p:txBody>
          <a:bodyPr/>
          <a:lstStyle/>
          <a:p>
            <a:fld id="{A6C90AC6-459A-4320-AFBE-52D100DAAF87}" type="slidenum">
              <a:rPr lang="en-US" smtClean="0"/>
              <a:t>15</a:t>
            </a:fld>
            <a:endParaRPr lang="en-US" dirty="0"/>
          </a:p>
        </p:txBody>
      </p:sp>
    </p:spTree>
    <p:extLst>
      <p:ext uri="{BB962C8B-B14F-4D97-AF65-F5344CB8AC3E}">
        <p14:creationId xmlns:p14="http://schemas.microsoft.com/office/powerpoint/2010/main" val="32225377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Market economies rely on a private enterprise system—one that allows individuals to pursue their own interests with minimal government restriction. In turn, private enterprise requires the presence of four elements: private property rights, freedom of choice, profits, and competition.</a:t>
            </a:r>
          </a:p>
          <a:p>
            <a:endParaRPr lang="en-US" dirty="0"/>
          </a:p>
        </p:txBody>
      </p:sp>
      <p:sp>
        <p:nvSpPr>
          <p:cNvPr id="4" name="Slide Number Placeholder 3"/>
          <p:cNvSpPr>
            <a:spLocks noGrp="1"/>
          </p:cNvSpPr>
          <p:nvPr>
            <p:ph type="sldNum" sz="quarter" idx="10"/>
          </p:nvPr>
        </p:nvSpPr>
        <p:spPr/>
        <p:txBody>
          <a:bodyPr/>
          <a:lstStyle/>
          <a:p>
            <a:fld id="{A6C90AC6-459A-4320-AFBE-52D100DAAF87}" type="slidenum">
              <a:rPr lang="en-US" smtClean="0"/>
              <a:t>16</a:t>
            </a:fld>
            <a:endParaRPr lang="en-US" dirty="0"/>
          </a:p>
        </p:txBody>
      </p:sp>
    </p:spTree>
    <p:extLst>
      <p:ext uri="{BB962C8B-B14F-4D97-AF65-F5344CB8AC3E}">
        <p14:creationId xmlns:p14="http://schemas.microsoft.com/office/powerpoint/2010/main" val="5918139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Competition—</a:t>
            </a:r>
            <a:r>
              <a:rPr lang="en-US" sz="1200" kern="1200" dirty="0">
                <a:solidFill>
                  <a:schemeClr val="tx1"/>
                </a:solidFill>
                <a:effectLst/>
                <a:latin typeface="+mn-lt"/>
                <a:ea typeface="+mn-ea"/>
                <a:cs typeface="+mn-cs"/>
              </a:rPr>
              <a:t>the ability to compete for customers and scarce resources.</a:t>
            </a:r>
          </a:p>
          <a:p>
            <a:endParaRPr lang="en-US" sz="1200" kern="1200" dirty="0">
              <a:solidFill>
                <a:schemeClr val="tx1"/>
              </a:solidFill>
              <a:effectLst/>
              <a:latin typeface="+mn-lt"/>
              <a:ea typeface="+mn-ea"/>
              <a:cs typeface="+mn-cs"/>
            </a:endParaRPr>
          </a:p>
          <a:p>
            <a:pPr eaLnBrk="1" hangingPunct="1"/>
            <a:r>
              <a:rPr lang="en-US" dirty="0"/>
              <a:t>Even in a free enterprise system, not all industries are equally competitive. Economists have identified four degrees of competition in a private enterprise system: perfect competition,  monopolistic competition,  oligopoly,  and monopoly. Note that these are not always truly distinct categories but actually tend to fall along a continuum; perfect competition and monopoly anchor the ends of the continuum, with monopolistic competition and oligopoly falling in between. </a:t>
            </a:r>
          </a:p>
          <a:p>
            <a:pPr eaLnBrk="1" hangingPunct="1"/>
            <a:r>
              <a:rPr lang="en-US" dirty="0"/>
              <a:t>Table 1.1 summarizes the features of these four degrees of competition.</a:t>
            </a:r>
          </a:p>
          <a:p>
            <a:endParaRPr lang="en-US" dirty="0"/>
          </a:p>
        </p:txBody>
      </p:sp>
      <p:sp>
        <p:nvSpPr>
          <p:cNvPr id="4" name="Slide Number Placeholder 3"/>
          <p:cNvSpPr>
            <a:spLocks noGrp="1"/>
          </p:cNvSpPr>
          <p:nvPr>
            <p:ph type="sldNum" sz="quarter" idx="10"/>
          </p:nvPr>
        </p:nvSpPr>
        <p:spPr/>
        <p:txBody>
          <a:bodyPr/>
          <a:lstStyle/>
          <a:p>
            <a:fld id="{A6C90AC6-459A-4320-AFBE-52D100DAAF87}" type="slidenum">
              <a:rPr lang="en-US" smtClean="0"/>
              <a:t>17</a:t>
            </a:fld>
            <a:endParaRPr lang="en-US" dirty="0"/>
          </a:p>
        </p:txBody>
      </p:sp>
    </p:spTree>
    <p:extLst>
      <p:ext uri="{BB962C8B-B14F-4D97-AF65-F5344CB8AC3E}">
        <p14:creationId xmlns:p14="http://schemas.microsoft.com/office/powerpoint/2010/main" val="6738354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perfect competition </a:t>
            </a:r>
            <a:r>
              <a:rPr lang="en-US" sz="1200" kern="1200" dirty="0">
                <a:solidFill>
                  <a:schemeClr val="tx1"/>
                </a:solidFill>
                <a:effectLst/>
                <a:latin typeface="+mn-lt"/>
                <a:ea typeface="+mn-ea"/>
                <a:cs typeface="+mn-cs"/>
              </a:rPr>
              <a:t>is characterized by (a) many buyers, (b) many sellers, and (c) buyers and sellers who accept a going price.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perfect competition to exist, two conditions must prevail: (1) all firms in an industry must be small, and (2) the number of firms in the industry must be large. Under these conditions, no single firm is powerful enough to influence the price of its product. Prices are, therefore, determined by such market forces as supply and demand.</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6C90AC6-459A-4320-AFBE-52D100DAAF87}" type="slidenum">
              <a:rPr lang="en-US" smtClean="0"/>
              <a:t>18</a:t>
            </a:fld>
            <a:endParaRPr lang="en-US" dirty="0"/>
          </a:p>
        </p:txBody>
      </p:sp>
    </p:spTree>
    <p:extLst>
      <p:ext uri="{BB962C8B-B14F-4D97-AF65-F5344CB8AC3E}">
        <p14:creationId xmlns:p14="http://schemas.microsoft.com/office/powerpoint/2010/main" val="1643080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monopolistic competition </a:t>
            </a:r>
            <a:r>
              <a:rPr lang="en-US" sz="1200" kern="1200" dirty="0">
                <a:solidFill>
                  <a:schemeClr val="tx1"/>
                </a:solidFill>
                <a:effectLst/>
                <a:latin typeface="+mn-lt"/>
                <a:ea typeface="+mn-ea"/>
                <a:cs typeface="+mn-cs"/>
              </a:rPr>
              <a:t>is characterized by (a) many buyers, (b) many sellers, and (c) products that are differentiated.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monopolistic competition, there are numerous sellers trying to make their products at least seem to be different from those of competitors. Although there are many sellers involved in a monopolistic competition, they</a:t>
            </a:r>
            <a:r>
              <a:rPr lang="en-US" baseline="0" dirty="0"/>
              <a:t> </a:t>
            </a:r>
            <a:r>
              <a:rPr lang="en-US" dirty="0"/>
              <a:t>tend to be fewer than in pure competition. Differentiating strategies include brand names (Tide versus Cheer versus in-store house brands), design or styling (Diesel versus Lucky versus True Religion jeans), and advertising (Coke versus Pepsi versus Dr. Pepper). For example, in an effort to attract health-conscious consumers, Kraft Foods promotes such differentiated products as low-fat Cool Whip, low-calorie Jell-O, and sugar-free Kool-Aid.</a:t>
            </a:r>
          </a:p>
          <a:p>
            <a:endParaRPr lang="en-US" dirty="0"/>
          </a:p>
        </p:txBody>
      </p:sp>
      <p:sp>
        <p:nvSpPr>
          <p:cNvPr id="4" name="Slide Number Placeholder 3"/>
          <p:cNvSpPr>
            <a:spLocks noGrp="1"/>
          </p:cNvSpPr>
          <p:nvPr>
            <p:ph type="sldNum" sz="quarter" idx="10"/>
          </p:nvPr>
        </p:nvSpPr>
        <p:spPr/>
        <p:txBody>
          <a:bodyPr/>
          <a:lstStyle/>
          <a:p>
            <a:fld id="{A6C90AC6-459A-4320-AFBE-52D100DAAF87}" type="slidenum">
              <a:rPr lang="en-US" smtClean="0"/>
              <a:t>19</a:t>
            </a:fld>
            <a:endParaRPr lang="en-US" dirty="0"/>
          </a:p>
        </p:txBody>
      </p:sp>
    </p:spTree>
    <p:extLst>
      <p:ext uri="{BB962C8B-B14F-4D97-AF65-F5344CB8AC3E}">
        <p14:creationId xmlns:p14="http://schemas.microsoft.com/office/powerpoint/2010/main" val="34360702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oligopoly </a:t>
            </a:r>
            <a:r>
              <a:rPr lang="en-US" sz="1200" kern="1200" dirty="0">
                <a:solidFill>
                  <a:schemeClr val="tx1"/>
                </a:solidFill>
                <a:effectLst/>
                <a:latin typeface="+mn-lt"/>
                <a:ea typeface="+mn-ea"/>
                <a:cs typeface="+mn-cs"/>
              </a:rPr>
              <a:t>is characterized by (a) many buyers, (b) few sellers, (c) products that are quite similar, and (d) a change in price by one seller often meaning a change in price by all sellers.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an industry has only a handful of sellers, an oligopoly exists. As a general rule, these sellers are quite large. The entry of new competitors is hard because large capital investment is needed. Thus, oligopolistic industries (the automobile, airline, and steel industries) tend to stay that way. Only two companies make large commercial aircraft: Boeing (a U.S. company) and Airbus (a European consortium). Furthermore, as the trend toward globalization continues, most experts believe that oligopolies will become increasingly prevalent.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6C90AC6-459A-4320-AFBE-52D100DAAF87}" type="slidenum">
              <a:rPr lang="en-US" smtClean="0"/>
              <a:t>20</a:t>
            </a:fld>
            <a:endParaRPr lang="en-US" dirty="0"/>
          </a:p>
        </p:txBody>
      </p:sp>
    </p:spTree>
    <p:extLst>
      <p:ext uri="{BB962C8B-B14F-4D97-AF65-F5344CB8AC3E}">
        <p14:creationId xmlns:p14="http://schemas.microsoft.com/office/powerpoint/2010/main" val="197719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monopoly </a:t>
            </a:r>
            <a:r>
              <a:rPr lang="en-US" sz="1200" kern="1200" dirty="0">
                <a:solidFill>
                  <a:schemeClr val="tx1"/>
                </a:solidFill>
                <a:effectLst/>
                <a:latin typeface="+mn-lt"/>
                <a:ea typeface="+mn-ea"/>
                <a:cs typeface="+mn-cs"/>
              </a:rPr>
              <a:t>is characterized by (a) many buyers, (b) only one seller, and (c) prices being set by the one seller.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monopoly exists when an industry or market has only one producer (or else is so dominated by one producer that other firms cannot compete with it). A sole supplier enjoys complete control over the prices of its products. Its only constraint is a decrease in consumer demand as a result of increased prices. In the United States, laws, such as the Sherman Antitrust Act (1890) and the Clayton Act (1914), forbid many monopolies and regulate prices charged by natural monopolies</a:t>
            </a:r>
            <a:r>
              <a:rPr lang="en-US" baseline="0" dirty="0"/>
              <a:t> -</a:t>
            </a:r>
            <a:r>
              <a:rPr lang="en-US" dirty="0"/>
              <a:t> industries in which one company can most efficiently supply all needed goods or services. Many electric companies are natural monopolies because they can supply all the power needed in a local area. Duplicate facilities—such as two power plants and two sets of power lines—would be wasteful.</a:t>
            </a:r>
          </a:p>
          <a:p>
            <a:endParaRPr lang="en-US" dirty="0"/>
          </a:p>
        </p:txBody>
      </p:sp>
      <p:sp>
        <p:nvSpPr>
          <p:cNvPr id="4" name="Slide Number Placeholder 3"/>
          <p:cNvSpPr>
            <a:spLocks noGrp="1"/>
          </p:cNvSpPr>
          <p:nvPr>
            <p:ph type="sldNum" sz="quarter" idx="10"/>
          </p:nvPr>
        </p:nvSpPr>
        <p:spPr/>
        <p:txBody>
          <a:bodyPr/>
          <a:lstStyle/>
          <a:p>
            <a:fld id="{A6C90AC6-459A-4320-AFBE-52D100DAAF87}" type="slidenum">
              <a:rPr lang="en-US" smtClean="0"/>
              <a:t>21</a:t>
            </a:fld>
            <a:endParaRPr lang="en-US" dirty="0"/>
          </a:p>
        </p:txBody>
      </p:sp>
    </p:spTree>
    <p:extLst>
      <p:ext uri="{BB962C8B-B14F-4D97-AF65-F5344CB8AC3E}">
        <p14:creationId xmlns:p14="http://schemas.microsoft.com/office/powerpoint/2010/main" val="29520860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Even in a free enterprise system, not all industries are equally competitive. Economists have identified four degrees of competition in a private enterprise system: perfect competition,  monopolistic competition,  oligopoly,  and monopoly. Note that these are not always truly distinct categories but actually tend to fall along a continuum; perfect competition and monopoly anchor the ends of the continuum, with monopolistic competition and oligopoly falling in between. </a:t>
            </a:r>
          </a:p>
          <a:p>
            <a:pPr eaLnBrk="1" hangingPunct="1"/>
            <a:endParaRPr lang="en-US" dirty="0"/>
          </a:p>
          <a:p>
            <a:pPr eaLnBrk="1" hangingPunct="1"/>
            <a:r>
              <a:rPr lang="en-US" dirty="0"/>
              <a:t>The table summarizes the features of these four degrees of competition.</a:t>
            </a:r>
          </a:p>
          <a:p>
            <a:endParaRPr lang="en-US" dirty="0"/>
          </a:p>
        </p:txBody>
      </p:sp>
      <p:sp>
        <p:nvSpPr>
          <p:cNvPr id="4" name="Slide Number Placeholder 3"/>
          <p:cNvSpPr>
            <a:spLocks noGrp="1"/>
          </p:cNvSpPr>
          <p:nvPr>
            <p:ph type="sldNum" sz="quarter" idx="5"/>
          </p:nvPr>
        </p:nvSpPr>
        <p:spPr/>
        <p:txBody>
          <a:bodyPr/>
          <a:lstStyle/>
          <a:p>
            <a:fld id="{A6C90AC6-459A-4320-AFBE-52D100DAAF87}" type="slidenum">
              <a:rPr lang="en-US" smtClean="0"/>
              <a:t>22</a:t>
            </a:fld>
            <a:endParaRPr lang="en-US"/>
          </a:p>
        </p:txBody>
      </p:sp>
    </p:spTree>
    <p:extLst>
      <p:ext uri="{BB962C8B-B14F-4D97-AF65-F5344CB8AC3E}">
        <p14:creationId xmlns:p14="http://schemas.microsoft.com/office/powerpoint/2010/main" val="9534689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Because economic forces are so volatile and can be affected by so many things, the performance of a country’s economic system varies over time. Sometimes it gains strength and brings new prosperity to its members (this describes the U.S. economy during the early years of the twenty-first century); other times it weakens and damages their fortunes (as was the case in the years 2009–2010). Clearly then, knowing how an economy is performing is useful for both, business owners and investors alike. </a:t>
            </a:r>
          </a:p>
          <a:p>
            <a:pPr eaLnBrk="1" hangingPunct="1"/>
            <a:endParaRPr lang="en-US" dirty="0"/>
          </a:p>
          <a:p>
            <a:endParaRPr lang="en-US" dirty="0"/>
          </a:p>
        </p:txBody>
      </p:sp>
      <p:sp>
        <p:nvSpPr>
          <p:cNvPr id="4" name="Slide Number Placeholder 3"/>
          <p:cNvSpPr>
            <a:spLocks noGrp="1"/>
          </p:cNvSpPr>
          <p:nvPr>
            <p:ph type="sldNum" sz="quarter" idx="5"/>
          </p:nvPr>
        </p:nvSpPr>
        <p:spPr/>
        <p:txBody>
          <a:bodyPr/>
          <a:lstStyle/>
          <a:p>
            <a:fld id="{A6C90AC6-459A-4320-AFBE-52D100DAAF87}" type="slidenum">
              <a:rPr lang="en-US" smtClean="0"/>
              <a:t>23</a:t>
            </a:fld>
            <a:endParaRPr lang="en-US" dirty="0"/>
          </a:p>
        </p:txBody>
      </p:sp>
    </p:spTree>
    <p:extLst>
      <p:ext uri="{BB962C8B-B14F-4D97-AF65-F5344CB8AC3E}">
        <p14:creationId xmlns:p14="http://schemas.microsoft.com/office/powerpoint/2010/main" val="11851543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Fundamentally, how do we know whether an economic system is growing or not? Experts call the pattern of short-term ups and downs (or, better, expansions and contractions) in an economy the business cycle. The primary measure of growth in the business cycle is aggregate output</a:t>
            </a:r>
            <a:r>
              <a:rPr lang="en-US" baseline="0" dirty="0"/>
              <a:t> or </a:t>
            </a:r>
            <a:r>
              <a:rPr lang="en-US" dirty="0"/>
              <a:t>the total quantity of goods and services produced by an economic system during a given period.</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standard of living increases when the quantity of goods and services increases, and the economic system provides more of the goods and services people want. </a:t>
            </a:r>
          </a:p>
          <a:p>
            <a:endParaRPr lang="en-US" sz="1200" kern="1200" dirty="0">
              <a:solidFill>
                <a:schemeClr val="tx1"/>
              </a:solidFill>
              <a:effectLst/>
              <a:latin typeface="+mn-lt"/>
              <a:ea typeface="+mn-ea"/>
              <a:cs typeface="+mn-cs"/>
            </a:endParaRPr>
          </a:p>
          <a:p>
            <a:pPr eaLnBrk="1" hangingPunct="1">
              <a:defRPr/>
            </a:pPr>
            <a:r>
              <a:rPr lang="en-US" dirty="0"/>
              <a:t>To put it simply, an increase in aggregate output is growth (or economic growth). When output grows more quickly than the population, two things usually follow:</a:t>
            </a:r>
          </a:p>
          <a:p>
            <a:pPr eaLnBrk="1" hangingPunct="1">
              <a:defRPr/>
            </a:pPr>
            <a:r>
              <a:rPr lang="en-US" dirty="0"/>
              <a:t>• Output per capita—the quantity of goods and services per person—goes up.</a:t>
            </a:r>
          </a:p>
          <a:p>
            <a:pPr eaLnBrk="1" hangingPunct="1">
              <a:defRPr/>
            </a:pPr>
            <a:r>
              <a:rPr lang="en-US" dirty="0"/>
              <a:t>• The system provides more of the goods and services that people want.</a:t>
            </a:r>
          </a:p>
          <a:p>
            <a:pPr eaLnBrk="1" hangingPunct="1">
              <a:defRPr/>
            </a:pPr>
            <a:endParaRPr lang="en-US" dirty="0"/>
          </a:p>
          <a:p>
            <a:pPr eaLnBrk="1" hangingPunct="1">
              <a:defRPr/>
            </a:pPr>
            <a:r>
              <a:rPr lang="en-US" dirty="0"/>
              <a:t>When these two things occur, people living in an economic system benefit from a higher standard of living, which refers to the total quantity and quality of goods and services that they can purchase with the currency used in their economic system. </a:t>
            </a:r>
          </a:p>
          <a:p>
            <a:endParaRPr lang="en-US" dirty="0"/>
          </a:p>
        </p:txBody>
      </p:sp>
      <p:sp>
        <p:nvSpPr>
          <p:cNvPr id="4" name="Slide Number Placeholder 3"/>
          <p:cNvSpPr>
            <a:spLocks noGrp="1"/>
          </p:cNvSpPr>
          <p:nvPr>
            <p:ph type="sldNum" sz="quarter" idx="10"/>
          </p:nvPr>
        </p:nvSpPr>
        <p:spPr/>
        <p:txBody>
          <a:bodyPr/>
          <a:lstStyle/>
          <a:p>
            <a:fld id="{A6C90AC6-459A-4320-AFBE-52D100DAAF87}" type="slidenum">
              <a:rPr lang="en-US" smtClean="0"/>
              <a:t>24</a:t>
            </a:fld>
            <a:endParaRPr lang="en-US" dirty="0"/>
          </a:p>
        </p:txBody>
      </p:sp>
    </p:spTree>
    <p:extLst>
      <p:ext uri="{BB962C8B-B14F-4D97-AF65-F5344CB8AC3E}">
        <p14:creationId xmlns:p14="http://schemas.microsoft.com/office/powerpoint/2010/main" val="10550057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gross domestic product </a:t>
            </a:r>
            <a:r>
              <a:rPr lang="en-US" sz="1200" kern="1200" dirty="0">
                <a:solidFill>
                  <a:schemeClr val="tx1"/>
                </a:solidFill>
                <a:effectLst/>
                <a:latin typeface="+mn-lt"/>
                <a:ea typeface="+mn-ea"/>
                <a:cs typeface="+mn-cs"/>
              </a:rPr>
              <a:t>includes only the value of products produced </a:t>
            </a:r>
            <a:r>
              <a:rPr lang="en-US" sz="1200" i="1" kern="1200" dirty="0">
                <a:solidFill>
                  <a:schemeClr val="tx1"/>
                </a:solidFill>
                <a:effectLst/>
                <a:latin typeface="+mn-lt"/>
                <a:ea typeface="+mn-ea"/>
                <a:cs typeface="+mn-cs"/>
              </a:rPr>
              <a:t>within a nation’s borders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Gross domestic product (GDP) refers to the total value of all goods and services produced within a given period by a national economy through domestic factors of production. GDP is a measure of the aggregate output. Generally speaking, if the GDP is going up, aggregate output is going up; or</a:t>
            </a:r>
            <a:r>
              <a:rPr lang="en-US" baseline="0" dirty="0"/>
              <a:t> in other words, </a:t>
            </a:r>
            <a:r>
              <a:rPr lang="en-US" dirty="0"/>
              <a:t>if the aggregate output is going up, the nation is experiencing economic growth.</a:t>
            </a:r>
            <a:endParaRPr lang="en-US" sz="1200" i="1" kern="1200" dirty="0">
              <a:solidFill>
                <a:schemeClr val="tx1"/>
              </a:solidFill>
              <a:effectLst/>
              <a:latin typeface="+mn-lt"/>
              <a:ea typeface="+mn-ea"/>
              <a:cs typeface="+mn-cs"/>
            </a:endParaRPr>
          </a:p>
          <a:p>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6C90AC6-459A-4320-AFBE-52D100DAAF87}" type="slidenum">
              <a:rPr lang="en-US" smtClean="0"/>
              <a:t>25</a:t>
            </a:fld>
            <a:endParaRPr lang="en-US" dirty="0"/>
          </a:p>
        </p:txBody>
      </p:sp>
    </p:spTree>
    <p:extLst>
      <p:ext uri="{BB962C8B-B14F-4D97-AF65-F5344CB8AC3E}">
        <p14:creationId xmlns:p14="http://schemas.microsoft.com/office/powerpoint/2010/main" val="7282586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gross national product </a:t>
            </a:r>
            <a:r>
              <a:rPr lang="en-US" sz="1200" kern="1200" dirty="0">
                <a:solidFill>
                  <a:schemeClr val="tx1"/>
                </a:solidFill>
                <a:effectLst/>
                <a:latin typeface="+mn-lt"/>
                <a:ea typeface="+mn-ea"/>
                <a:cs typeface="+mn-cs"/>
              </a:rPr>
              <a:t>includes the value of products produced by a country </a:t>
            </a:r>
            <a:r>
              <a:rPr lang="en-US" sz="1200" i="1" kern="1200" dirty="0">
                <a:solidFill>
                  <a:schemeClr val="tx1"/>
                </a:solidFill>
                <a:effectLst/>
                <a:latin typeface="+mn-lt"/>
                <a:ea typeface="+mn-ea"/>
                <a:cs typeface="+mn-cs"/>
              </a:rPr>
              <a:t>regardless of where they are produced</a:t>
            </a:r>
          </a:p>
          <a:p>
            <a:endParaRPr lang="en-US" sz="1200" i="1" kern="1200" dirty="0">
              <a:solidFill>
                <a:schemeClr val="tx1"/>
              </a:solidFill>
              <a:effectLst/>
              <a:latin typeface="+mn-lt"/>
              <a:ea typeface="+mn-ea"/>
              <a:cs typeface="+mn-cs"/>
            </a:endParaRPr>
          </a:p>
          <a:p>
            <a:pPr eaLnBrk="1" hangingPunct="1"/>
            <a:r>
              <a:rPr lang="en-US" dirty="0"/>
              <a:t>Sometimes, economists also use the term gross national product (GNP), which refers to the total value of all goods and services produced by a national economy within a given period of</a:t>
            </a:r>
            <a:r>
              <a:rPr lang="en-US" baseline="0" dirty="0"/>
              <a:t> time,</a:t>
            </a:r>
            <a:r>
              <a:rPr lang="en-US" dirty="0"/>
              <a:t> regardless of where the factors of production are located. What, precisely, is the difference between GDP and GNP? </a:t>
            </a:r>
          </a:p>
          <a:p>
            <a:pPr eaLnBrk="1" hangingPunct="1"/>
            <a:r>
              <a:rPr lang="en-US" dirty="0"/>
              <a:t>Consider a General Motors automobile plant in Brazil. The profits earned by the factory are included in U.S. GNP—but not in GDP—because its output is not produced domestically (that is, in the United States). Conversely, those profits are included in Brazil’s GDP—but not GNP—because they are produced domestically (that is, in Brazil).</a:t>
            </a:r>
          </a:p>
          <a:p>
            <a:pPr eaLnBrk="1" hangingPunct="1"/>
            <a:r>
              <a:rPr lang="en-US" dirty="0"/>
              <a:t>Calculations quickly become complex because of the</a:t>
            </a:r>
            <a:r>
              <a:rPr lang="en-US" baseline="0" dirty="0"/>
              <a:t> </a:t>
            </a:r>
            <a:r>
              <a:rPr lang="en-US" dirty="0"/>
              <a:t>different factors of production. The labor, for example, will be mostly Brazilian but the capital will be mostly American. Thus, the wages paid to Brazilian workers are part of Brazil’s GNP even though the profits are not.</a:t>
            </a:r>
          </a:p>
          <a:p>
            <a:pPr eaLnBrk="1" hangingPunct="1"/>
            <a:endParaRPr lang="en-US" dirty="0"/>
          </a:p>
          <a:p>
            <a:endParaRPr lang="en-US" dirty="0"/>
          </a:p>
        </p:txBody>
      </p:sp>
      <p:sp>
        <p:nvSpPr>
          <p:cNvPr id="4" name="Slide Number Placeholder 3"/>
          <p:cNvSpPr>
            <a:spLocks noGrp="1"/>
          </p:cNvSpPr>
          <p:nvPr>
            <p:ph type="sldNum" sz="quarter" idx="10"/>
          </p:nvPr>
        </p:nvSpPr>
        <p:spPr/>
        <p:txBody>
          <a:bodyPr/>
          <a:lstStyle/>
          <a:p>
            <a:fld id="{A6C90AC6-459A-4320-AFBE-52D100DAAF87}" type="slidenum">
              <a:rPr lang="en-US" smtClean="0"/>
              <a:t>26</a:t>
            </a:fld>
            <a:endParaRPr lang="en-US" dirty="0"/>
          </a:p>
        </p:txBody>
      </p:sp>
    </p:spTree>
    <p:extLst>
      <p:ext uri="{BB962C8B-B14F-4D97-AF65-F5344CB8AC3E}">
        <p14:creationId xmlns:p14="http://schemas.microsoft.com/office/powerpoint/2010/main" val="23963035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calculate real GDP when we adjust GDP to account for changes in currency values and price changes. When we make this adjustment, we account for both GDP and purchasing power parity, or the principle that exchange rates are set so that the prices of similar products in different countries are about the same. Purchasing power parity gives us a much better idea of what people can actually buy with the financial resources allocated to them by their respective economic systems. In other words, it gives us a better sense of standards of living across the globe. </a:t>
            </a:r>
          </a:p>
          <a:p>
            <a:endParaRPr lang="en-US" dirty="0"/>
          </a:p>
        </p:txBody>
      </p:sp>
      <p:sp>
        <p:nvSpPr>
          <p:cNvPr id="4" name="Slide Number Placeholder 3"/>
          <p:cNvSpPr>
            <a:spLocks noGrp="1"/>
          </p:cNvSpPr>
          <p:nvPr>
            <p:ph type="sldNum" sz="quarter" idx="5"/>
          </p:nvPr>
        </p:nvSpPr>
        <p:spPr/>
        <p:txBody>
          <a:bodyPr/>
          <a:lstStyle/>
          <a:p>
            <a:fld id="{A6C90AC6-459A-4320-AFBE-52D100DAAF87}" type="slidenum">
              <a:rPr lang="en-US" smtClean="0"/>
              <a:t>27</a:t>
            </a:fld>
            <a:endParaRPr lang="en-US" dirty="0"/>
          </a:p>
        </p:txBody>
      </p:sp>
    </p:spTree>
    <p:extLst>
      <p:ext uri="{BB962C8B-B14F-4D97-AF65-F5344CB8AC3E}">
        <p14:creationId xmlns:p14="http://schemas.microsoft.com/office/powerpoint/2010/main" val="27792015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ar-SA" dirty="0"/>
              <a:t>GDP per capita is a better measure than GDP itself of the</a:t>
            </a:r>
            <a:r>
              <a:rPr lang="en-US" altLang="ar-SA" baseline="0" dirty="0"/>
              <a:t> </a:t>
            </a:r>
            <a:r>
              <a:rPr lang="en-US" altLang="ar-SA" dirty="0"/>
              <a:t>economic well-being of the average person.</a:t>
            </a:r>
          </a:p>
          <a:p>
            <a:endParaRPr lang="en-US" dirty="0"/>
          </a:p>
        </p:txBody>
      </p:sp>
      <p:sp>
        <p:nvSpPr>
          <p:cNvPr id="4" name="Slide Number Placeholder 3"/>
          <p:cNvSpPr>
            <a:spLocks noGrp="1"/>
          </p:cNvSpPr>
          <p:nvPr>
            <p:ph type="sldNum" sz="quarter" idx="10"/>
          </p:nvPr>
        </p:nvSpPr>
        <p:spPr/>
        <p:txBody>
          <a:bodyPr/>
          <a:lstStyle/>
          <a:p>
            <a:fld id="{A6C90AC6-459A-4320-AFBE-52D100DAAF87}" type="slidenum">
              <a:rPr lang="en-US" smtClean="0"/>
              <a:t>28</a:t>
            </a:fld>
            <a:endParaRPr lang="en-US" dirty="0"/>
          </a:p>
        </p:txBody>
      </p:sp>
    </p:spTree>
    <p:extLst>
      <p:ext uri="{BB962C8B-B14F-4D97-AF65-F5344CB8AC3E}">
        <p14:creationId xmlns:p14="http://schemas.microsoft.com/office/powerpoint/2010/main" val="14023918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ar-SA" dirty="0"/>
              <a:t>A </a:t>
            </a:r>
            <a:r>
              <a:rPr lang="en-US" altLang="ar-SA" i="1" dirty="0"/>
              <a:t>positive </a:t>
            </a:r>
            <a:r>
              <a:rPr lang="en-US" altLang="ar-SA" dirty="0"/>
              <a:t>balance of trade results when a country exports (sells to other countries) more than it imports (buys from other countries).</a:t>
            </a:r>
          </a:p>
          <a:p>
            <a:r>
              <a:rPr lang="en-US" altLang="ar-SA" dirty="0"/>
              <a:t>A </a:t>
            </a:r>
            <a:r>
              <a:rPr lang="en-US" altLang="ar-SA" i="1" dirty="0"/>
              <a:t>negative </a:t>
            </a:r>
            <a:r>
              <a:rPr lang="en-US" altLang="ar-SA" dirty="0"/>
              <a:t>balance of trade results when a country imports more than it exports.</a:t>
            </a:r>
          </a:p>
          <a:p>
            <a:endParaRPr lang="en-US" dirty="0"/>
          </a:p>
          <a:p>
            <a:pPr eaLnBrk="1" hangingPunct="1"/>
            <a:r>
              <a:rPr lang="en-US" dirty="0"/>
              <a:t>A major factor in the growth of an economic system is productivity, which is a measure of economic growth that compares how much a system produces with the resources needed to produce it. Let’s say that it takes 1 U.S. worker and 1 U.S. dollar to make 10 soccer balls in an 8-hour workday. Let’s also say that it takes 1.2 Saudi workers and the equivalent of 1.5 dollars in Riyals, the currency of Saudi Arabia, to make 10 soccer balls in the same 8-hour workday. We can say that the U.S. soccer-ball industry is more productive than the Saudi soccer-ball industry. The two factors of production in this extremely simple case are labor and capital. </a:t>
            </a:r>
          </a:p>
          <a:p>
            <a:pPr eaLnBrk="1" hangingPunct="1"/>
            <a:endParaRPr lang="en-US" dirty="0"/>
          </a:p>
          <a:p>
            <a:pPr eaLnBrk="1" hangingPunct="1"/>
            <a:r>
              <a:rPr lang="en-US" altLang="en-US" dirty="0"/>
              <a:t>A </a:t>
            </a:r>
            <a:r>
              <a:rPr lang="en-US" altLang="en-US" i="1" dirty="0"/>
              <a:t>positive </a:t>
            </a:r>
            <a:r>
              <a:rPr lang="en-US" altLang="en-US" dirty="0"/>
              <a:t>balance of trade results when a country exports (sells to other countries) more than it imports (buys from other countries).</a:t>
            </a:r>
          </a:p>
          <a:p>
            <a:pPr eaLnBrk="1" hangingPunct="1"/>
            <a:r>
              <a:rPr lang="en-US" altLang="en-US" dirty="0"/>
              <a:t>A </a:t>
            </a:r>
            <a:r>
              <a:rPr lang="en-US" altLang="en-US" i="1" dirty="0"/>
              <a:t>negative </a:t>
            </a:r>
            <a:r>
              <a:rPr lang="en-US" altLang="en-US" dirty="0"/>
              <a:t>balance of trade results when a country imports more than it exports.</a:t>
            </a:r>
          </a:p>
          <a:p>
            <a:endParaRPr lang="en-US" dirty="0"/>
          </a:p>
        </p:txBody>
      </p:sp>
      <p:sp>
        <p:nvSpPr>
          <p:cNvPr id="4" name="Slide Number Placeholder 3"/>
          <p:cNvSpPr>
            <a:spLocks noGrp="1"/>
          </p:cNvSpPr>
          <p:nvPr>
            <p:ph type="sldNum" sz="quarter" idx="10"/>
          </p:nvPr>
        </p:nvSpPr>
        <p:spPr/>
        <p:txBody>
          <a:bodyPr/>
          <a:lstStyle/>
          <a:p>
            <a:fld id="{A6C90AC6-459A-4320-AFBE-52D100DAAF87}" type="slidenum">
              <a:rPr lang="en-US" smtClean="0"/>
              <a:t>29</a:t>
            </a:fld>
            <a:endParaRPr lang="en-US" dirty="0"/>
          </a:p>
        </p:txBody>
      </p:sp>
    </p:spTree>
    <p:extLst>
      <p:ext uri="{BB962C8B-B14F-4D97-AF65-F5344CB8AC3E}">
        <p14:creationId xmlns:p14="http://schemas.microsoft.com/office/powerpoint/2010/main" val="24355552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Inflation can be measured by the </a:t>
            </a:r>
            <a:r>
              <a:rPr lang="en-US" sz="1200" b="1" kern="1200" dirty="0">
                <a:solidFill>
                  <a:schemeClr val="tx1"/>
                </a:solidFill>
                <a:effectLst/>
                <a:latin typeface="+mn-lt"/>
                <a:ea typeface="+mn-ea"/>
                <a:cs typeface="+mn-cs"/>
              </a:rPr>
              <a:t>consumer price index (CPI),</a:t>
            </a:r>
            <a:r>
              <a:rPr lang="en-US" sz="1200" kern="1200" dirty="0">
                <a:solidFill>
                  <a:schemeClr val="tx1"/>
                </a:solidFill>
                <a:effectLst/>
                <a:latin typeface="+mn-lt"/>
                <a:ea typeface="+mn-ea"/>
                <a:cs typeface="+mn-cs"/>
              </a:rPr>
              <a:t> which weighs prices of typical products purchased by consumers living in urban areas.</a:t>
            </a:r>
          </a:p>
          <a:p>
            <a:endParaRPr lang="en-US" sz="1200" kern="1200" dirty="0">
              <a:solidFill>
                <a:schemeClr val="tx1"/>
              </a:solidFill>
              <a:effectLst/>
              <a:latin typeface="+mn-lt"/>
              <a:ea typeface="+mn-ea"/>
              <a:cs typeface="+mn-cs"/>
            </a:endParaRPr>
          </a:p>
          <a:p>
            <a:pPr eaLnBrk="1" hangingPunct="1"/>
            <a:r>
              <a:rPr lang="en-US" dirty="0"/>
              <a:t>A chief goal of an economic system, stability can be threatened by certain factors.</a:t>
            </a:r>
          </a:p>
          <a:p>
            <a:pPr eaLnBrk="1" hangingPunct="1"/>
            <a:endParaRPr lang="en-US" dirty="0"/>
          </a:p>
          <a:p>
            <a:pPr eaLnBrk="1" hangingPunct="1"/>
            <a:r>
              <a:rPr lang="en-US" dirty="0"/>
              <a:t>Inflation occurs when an economic system experiences widespread price increases. Instability results when the amount of money injected into an economy exceeds the increase in actual output, so people have more money to spend but the same quantity of products available to buy. As supply and demand principles tell us, as people compete with one another to buy available products, prices go up. </a:t>
            </a:r>
          </a:p>
          <a:p>
            <a:pPr eaLnBrk="1" hangingPunct="1"/>
            <a:endParaRPr lang="en-US" dirty="0"/>
          </a:p>
          <a:p>
            <a:pPr eaLnBrk="1" hangingPunct="1"/>
            <a:r>
              <a:rPr lang="en-US" dirty="0"/>
              <a:t>These high prices will eventually bring the amount of money in the economy back down. However, these processes are imperfect—the additional money will not be distributed proportionately to all people, and price increases often continue beyond what is really necessary. As a result, purchasing power for many people declines.</a:t>
            </a:r>
          </a:p>
        </p:txBody>
      </p:sp>
      <p:sp>
        <p:nvSpPr>
          <p:cNvPr id="4" name="Slide Number Placeholder 3"/>
          <p:cNvSpPr>
            <a:spLocks noGrp="1"/>
          </p:cNvSpPr>
          <p:nvPr>
            <p:ph type="sldNum" sz="quarter" idx="10"/>
          </p:nvPr>
        </p:nvSpPr>
        <p:spPr/>
        <p:txBody>
          <a:bodyPr/>
          <a:lstStyle/>
          <a:p>
            <a:fld id="{A6C90AC6-459A-4320-AFBE-52D100DAAF87}" type="slidenum">
              <a:rPr lang="en-US" smtClean="0"/>
              <a:t>30</a:t>
            </a:fld>
            <a:endParaRPr lang="en-US" dirty="0"/>
          </a:p>
        </p:txBody>
      </p:sp>
    </p:spTree>
    <p:extLst>
      <p:ext uri="{BB962C8B-B14F-4D97-AF65-F5344CB8AC3E}">
        <p14:creationId xmlns:p14="http://schemas.microsoft.com/office/powerpoint/2010/main" val="12927257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dirty="0"/>
              <a:t>The government acts to manage the U.S. economic system through two sets of policies: fiscal and monetary. It manages the collection and spending of its revenues through fiscal policies. Tax rates, for example, can play an important role in fiscal policies helping to manage the economy. One key element of President Obama’s presidential platform was an overhaul of the U.S. tax system. Among other things, he proposed cutting taxes for the middle class while simultaneously raising taxes for both higher-income people and businesses.</a:t>
            </a:r>
          </a:p>
          <a:p>
            <a:pPr eaLnBrk="1" hangingPunct="1">
              <a:defRPr/>
            </a:pPr>
            <a:endParaRPr lang="en-US" dirty="0"/>
          </a:p>
          <a:p>
            <a:pPr eaLnBrk="1" hangingPunct="1">
              <a:defRPr/>
            </a:pPr>
            <a:r>
              <a:rPr lang="en-US" dirty="0"/>
              <a:t>Monetary policies focus on controlling the size of the nation’s money supply. Working primarily through the Federal Reserve System (the nation’s central bank, often referred to simply as “the Fed”), the government can influence the ability and  willingness of banks throughout the country to lend money. For example, to help offset the 2008 recession, the government injected more money into the economy through various stimulus packages. On the one hand, officials hoped that these funds would stimulate business growth and the creation of new jobs. On the other hand, though, some experts feared that increasing the money supply might also lead to inflation.</a:t>
            </a:r>
          </a:p>
          <a:p>
            <a:pPr eaLnBrk="1" hangingPunct="1">
              <a:defRPr/>
            </a:pPr>
            <a:endParaRPr lang="en-US" dirty="0"/>
          </a:p>
          <a:p>
            <a:pPr eaLnBrk="1" hangingPunct="1"/>
            <a:r>
              <a:rPr lang="en-US" dirty="0"/>
              <a:t>Taken together, fiscal policy and monetary policy make up the</a:t>
            </a:r>
            <a:r>
              <a:rPr lang="en-US" baseline="0" dirty="0"/>
              <a:t> </a:t>
            </a:r>
            <a:r>
              <a:rPr lang="en-US" dirty="0"/>
              <a:t>stabilization policy, defined as the government economic policy in which the goal is to smooth out fluctuations in output and unemployment and to stabilize prices. In effect, the economic recession that started in 2008 was a significant departure from stabilization as business valuations dropped and jobs were eliminated. The various government interventions, such as financial bailouts, represented strategies to restore economic stability.</a:t>
            </a:r>
          </a:p>
          <a:p>
            <a:pPr eaLnBrk="1" hangingPunct="1"/>
            <a:endParaRPr lang="en-US"/>
          </a:p>
          <a:p>
            <a:endParaRPr lang="en-US" dirty="0"/>
          </a:p>
        </p:txBody>
      </p:sp>
      <p:sp>
        <p:nvSpPr>
          <p:cNvPr id="4" name="Slide Number Placeholder 3"/>
          <p:cNvSpPr>
            <a:spLocks noGrp="1"/>
          </p:cNvSpPr>
          <p:nvPr>
            <p:ph type="sldNum" sz="quarter" idx="10"/>
          </p:nvPr>
        </p:nvSpPr>
        <p:spPr/>
        <p:txBody>
          <a:bodyPr/>
          <a:lstStyle/>
          <a:p>
            <a:fld id="{A6C90AC6-459A-4320-AFBE-52D100DAAF87}" type="slidenum">
              <a:rPr lang="en-US" smtClean="0"/>
              <a:t>31</a:t>
            </a:fld>
            <a:endParaRPr lang="en-US"/>
          </a:p>
        </p:txBody>
      </p:sp>
    </p:spTree>
    <p:extLst>
      <p:ext uri="{BB962C8B-B14F-4D97-AF65-F5344CB8AC3E}">
        <p14:creationId xmlns:p14="http://schemas.microsoft.com/office/powerpoint/2010/main" val="13650593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dirty="0"/>
              <a:t>Finally, we need to consider the effect of unemployment on economic stability. Unemployment is the level of joblessness among people actively seeking work in an economic system. When unemployment is low, there is a shortage of labor available for businesses to hire. As businesses compete with one another for the available supply of labor, they raise the wages they are willing to pay. Then, because higher labor costs eat into profit margins, they raise the prices of their products. Although consumers have more money to inject into the economy, this increase is soon undone by higher prices, so purchasing power declines.</a:t>
            </a:r>
          </a:p>
          <a:p>
            <a:pPr eaLnBrk="1" hangingPunct="1">
              <a:defRPr/>
            </a:pPr>
            <a:endParaRPr lang="en-US" dirty="0"/>
          </a:p>
          <a:p>
            <a:pPr eaLnBrk="1" hangingPunct="1">
              <a:defRPr/>
            </a:pPr>
            <a:r>
              <a:rPr lang="en-US" dirty="0"/>
              <a:t>When we go through a period during which aggregate output declines, we have a recession. During a recession, producers need fewer employees—less labor—to produce products. Unemployment, therefore, goes up. To determine whether an economy is going through a recession, we start by measuring aggregate output. Recall that this is the function of real GDP, which we find by making necessary adjustments to the total value of all goods and services produced within a given period by a national economy through domestic factors of production. A recession is more precisely defined as a period during which aggregate output, as measured by real GDP, declines. </a:t>
            </a:r>
          </a:p>
          <a:p>
            <a:pPr eaLnBrk="1" hangingPunct="1">
              <a:defRPr/>
            </a:pPr>
            <a:endParaRPr lang="en-US" dirty="0"/>
          </a:p>
          <a:p>
            <a:pPr eaLnBrk="1" hangingPunct="1">
              <a:defRPr/>
            </a:pPr>
            <a:r>
              <a:rPr lang="en-US" dirty="0"/>
              <a:t>A prolonged and deep recession is called a depression. The last major depression in the United States started in 1929 and lasted more than 10 years. Most economists believe that the 2008–2011 recession, although the worst in decades, was not really a depression.</a:t>
            </a:r>
          </a:p>
          <a:p>
            <a:pPr eaLnBrk="1" hangingPunct="1">
              <a:defRPr/>
            </a:pPr>
            <a:endParaRPr lang="en-US" dirty="0"/>
          </a:p>
          <a:p>
            <a:pPr eaLnBrk="1" hangingPunct="1">
              <a:defRPr/>
            </a:pPr>
            <a:endParaRPr lang="en-US" dirty="0"/>
          </a:p>
          <a:p>
            <a:pPr eaLnBrk="1" hangingPunct="1"/>
            <a:endParaRPr lang="en-US" dirty="0"/>
          </a:p>
          <a:p>
            <a:pPr eaLnBrk="1" hangingPunct="1"/>
            <a:endParaRPr lang="en-US" dirty="0"/>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6C90AC6-459A-4320-AFBE-52D100DAAF87}" type="slidenum">
              <a:rPr lang="en-US" smtClean="0"/>
              <a:t>32</a:t>
            </a:fld>
            <a:endParaRPr lang="en-US"/>
          </a:p>
        </p:txBody>
      </p:sp>
    </p:spTree>
    <p:extLst>
      <p:ext uri="{BB962C8B-B14F-4D97-AF65-F5344CB8AC3E}">
        <p14:creationId xmlns:p14="http://schemas.microsoft.com/office/powerpoint/2010/main" val="32248495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dirty="0"/>
              <a:t>When we go through a period during which aggregate output declines, we have a recession. During a recession, producers need fewer employees—less labor—to produce products. Unemployment, therefore, goes up. To determine whether an economy is going through a recession, we start by measuring aggregate output. Recall that this is the function of real GDP, which we find by making necessary adjustments to the total value of all goods and services produced within a given period by a national economy through domestic factors of production. A recession is more precisely defined as a period during which aggregate output, as measured by real GDP, declines. </a:t>
            </a:r>
          </a:p>
          <a:p>
            <a:pPr eaLnBrk="1" hangingPunct="1">
              <a:defRPr/>
            </a:pPr>
            <a:endParaRPr lang="en-US" dirty="0"/>
          </a:p>
          <a:p>
            <a:pPr eaLnBrk="1" hangingPunct="1">
              <a:defRPr/>
            </a:pPr>
            <a:r>
              <a:rPr lang="en-US" dirty="0"/>
              <a:t>A prolonged and deep recession is called a depression. The last major depression in the United States started in 1929 and lasted more than 10 years. Most economists believe that the 2008–2011 recession, although the worst in decades, was not really a depression.</a:t>
            </a:r>
          </a:p>
          <a:p>
            <a:pPr eaLnBrk="1" hangingPunct="1">
              <a:defRPr/>
            </a:pPr>
            <a:endParaRPr lang="en-US" dirty="0"/>
          </a:p>
          <a:p>
            <a:pPr eaLnBrk="1" hangingPunct="1">
              <a:defRPr/>
            </a:pPr>
            <a:endParaRPr lang="en-US" dirty="0"/>
          </a:p>
          <a:p>
            <a:endParaRPr lang="en-US" dirty="0"/>
          </a:p>
        </p:txBody>
      </p:sp>
      <p:sp>
        <p:nvSpPr>
          <p:cNvPr id="4" name="Slide Number Placeholder 3"/>
          <p:cNvSpPr>
            <a:spLocks noGrp="1"/>
          </p:cNvSpPr>
          <p:nvPr>
            <p:ph type="sldNum" sz="quarter" idx="5"/>
          </p:nvPr>
        </p:nvSpPr>
        <p:spPr/>
        <p:txBody>
          <a:bodyPr/>
          <a:lstStyle/>
          <a:p>
            <a:fld id="{A6C90AC6-459A-4320-AFBE-52D100DAAF87}" type="slidenum">
              <a:rPr lang="en-US" smtClean="0"/>
              <a:t>33</a:t>
            </a:fld>
            <a:endParaRPr lang="en-US"/>
          </a:p>
        </p:txBody>
      </p:sp>
    </p:spTree>
    <p:extLst>
      <p:ext uri="{BB962C8B-B14F-4D97-AF65-F5344CB8AC3E}">
        <p14:creationId xmlns:p14="http://schemas.microsoft.com/office/powerpoint/2010/main" val="16434313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C90AC6-459A-4320-AFBE-52D100DAAF87}" type="slidenum">
              <a:rPr lang="en-US" smtClean="0"/>
              <a:t>34</a:t>
            </a:fld>
            <a:endParaRPr lang="en-US"/>
          </a:p>
        </p:txBody>
      </p:sp>
    </p:spTree>
    <p:extLst>
      <p:ext uri="{BB962C8B-B14F-4D97-AF65-F5344CB8AC3E}">
        <p14:creationId xmlns:p14="http://schemas.microsoft.com/office/powerpoint/2010/main" val="1361685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BDC7E-D352-45F1-B0FD-94C2E24CB3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A19B3E8-6582-40A9-925F-B173DD5A3E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9D2C04C-E8F8-4DC7-9093-BC44916DC88D}"/>
              </a:ext>
            </a:extLst>
          </p:cNvPr>
          <p:cNvSpPr>
            <a:spLocks noGrp="1"/>
          </p:cNvSpPr>
          <p:nvPr>
            <p:ph type="dt" sz="half" idx="10"/>
          </p:nvPr>
        </p:nvSpPr>
        <p:spPr/>
        <p:txBody>
          <a:bodyPr/>
          <a:lstStyle/>
          <a:p>
            <a:fld id="{C82F0081-4964-4E9C-9902-BD402567FC54}" type="datetime1">
              <a:rPr lang="en-US" smtClean="0"/>
              <a:t>2/2/2024</a:t>
            </a:fld>
            <a:endParaRPr lang="en-US"/>
          </a:p>
        </p:txBody>
      </p:sp>
      <p:sp>
        <p:nvSpPr>
          <p:cNvPr id="5" name="Footer Placeholder 4">
            <a:extLst>
              <a:ext uri="{FF2B5EF4-FFF2-40B4-BE49-F238E27FC236}">
                <a16:creationId xmlns:a16="http://schemas.microsoft.com/office/drawing/2014/main" id="{C7135FFB-C2FA-42F4-9345-17BE1917CA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6637F1-8EDB-479A-AF1B-390C7C6AE814}"/>
              </a:ext>
            </a:extLst>
          </p:cNvPr>
          <p:cNvSpPr>
            <a:spLocks noGrp="1"/>
          </p:cNvSpPr>
          <p:nvPr>
            <p:ph type="sldNum" sz="quarter" idx="12"/>
          </p:nvPr>
        </p:nvSpPr>
        <p:spPr/>
        <p:txBody>
          <a:bodyPr/>
          <a:lstStyle/>
          <a:p>
            <a:fld id="{646B5351-9371-48AE-919F-638038D6872A}" type="slidenum">
              <a:rPr lang="en-US" smtClean="0"/>
              <a:t>‹#›</a:t>
            </a:fld>
            <a:endParaRPr lang="en-US"/>
          </a:p>
        </p:txBody>
      </p:sp>
    </p:spTree>
    <p:extLst>
      <p:ext uri="{BB962C8B-B14F-4D97-AF65-F5344CB8AC3E}">
        <p14:creationId xmlns:p14="http://schemas.microsoft.com/office/powerpoint/2010/main" val="1818061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F11A5-E1AB-4105-90F2-7DE5DC7569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49449A-F60A-408F-A3E6-B31792E467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87838F-FD8C-44F5-9B8D-32C35B15C323}"/>
              </a:ext>
            </a:extLst>
          </p:cNvPr>
          <p:cNvSpPr>
            <a:spLocks noGrp="1"/>
          </p:cNvSpPr>
          <p:nvPr>
            <p:ph type="dt" sz="half" idx="10"/>
          </p:nvPr>
        </p:nvSpPr>
        <p:spPr/>
        <p:txBody>
          <a:bodyPr/>
          <a:lstStyle/>
          <a:p>
            <a:fld id="{7BEC31FA-2348-47BE-80B8-30FE5CE9EE4E}" type="datetime1">
              <a:rPr lang="en-US" smtClean="0"/>
              <a:t>2/2/2024</a:t>
            </a:fld>
            <a:endParaRPr lang="en-US"/>
          </a:p>
        </p:txBody>
      </p:sp>
      <p:sp>
        <p:nvSpPr>
          <p:cNvPr id="5" name="Footer Placeholder 4">
            <a:extLst>
              <a:ext uri="{FF2B5EF4-FFF2-40B4-BE49-F238E27FC236}">
                <a16:creationId xmlns:a16="http://schemas.microsoft.com/office/drawing/2014/main" id="{16C7BC0F-17AA-4291-9525-074690B4AE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457DB4-D73E-4032-B68B-DCDCA53D0EA6}"/>
              </a:ext>
            </a:extLst>
          </p:cNvPr>
          <p:cNvSpPr>
            <a:spLocks noGrp="1"/>
          </p:cNvSpPr>
          <p:nvPr>
            <p:ph type="sldNum" sz="quarter" idx="12"/>
          </p:nvPr>
        </p:nvSpPr>
        <p:spPr/>
        <p:txBody>
          <a:bodyPr/>
          <a:lstStyle/>
          <a:p>
            <a:fld id="{646B5351-9371-48AE-919F-638038D6872A}" type="slidenum">
              <a:rPr lang="en-US" smtClean="0"/>
              <a:t>‹#›</a:t>
            </a:fld>
            <a:endParaRPr lang="en-US"/>
          </a:p>
        </p:txBody>
      </p:sp>
    </p:spTree>
    <p:extLst>
      <p:ext uri="{BB962C8B-B14F-4D97-AF65-F5344CB8AC3E}">
        <p14:creationId xmlns:p14="http://schemas.microsoft.com/office/powerpoint/2010/main" val="178730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E6895-DB4B-44B5-B718-D817CB97EE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B910D3-405D-49DD-A81F-9B22AC4AD4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02CD55-D10A-4A75-8C20-766732E8AF20}"/>
              </a:ext>
            </a:extLst>
          </p:cNvPr>
          <p:cNvSpPr>
            <a:spLocks noGrp="1"/>
          </p:cNvSpPr>
          <p:nvPr>
            <p:ph type="dt" sz="half" idx="10"/>
          </p:nvPr>
        </p:nvSpPr>
        <p:spPr/>
        <p:txBody>
          <a:bodyPr/>
          <a:lstStyle/>
          <a:p>
            <a:fld id="{3393A7D7-4AC3-4464-BCE3-64750A42658F}" type="datetime1">
              <a:rPr lang="en-US" smtClean="0"/>
              <a:t>2/2/2024</a:t>
            </a:fld>
            <a:endParaRPr lang="en-US"/>
          </a:p>
        </p:txBody>
      </p:sp>
      <p:sp>
        <p:nvSpPr>
          <p:cNvPr id="5" name="Footer Placeholder 4">
            <a:extLst>
              <a:ext uri="{FF2B5EF4-FFF2-40B4-BE49-F238E27FC236}">
                <a16:creationId xmlns:a16="http://schemas.microsoft.com/office/drawing/2014/main" id="{FAB871C0-8A0F-4B6C-B37B-4CD5F65E8F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6F522-F3BE-4539-BC8F-401EBCDE7D99}"/>
              </a:ext>
            </a:extLst>
          </p:cNvPr>
          <p:cNvSpPr>
            <a:spLocks noGrp="1"/>
          </p:cNvSpPr>
          <p:nvPr>
            <p:ph type="sldNum" sz="quarter" idx="12"/>
          </p:nvPr>
        </p:nvSpPr>
        <p:spPr/>
        <p:txBody>
          <a:bodyPr/>
          <a:lstStyle/>
          <a:p>
            <a:fld id="{646B5351-9371-48AE-919F-638038D6872A}" type="slidenum">
              <a:rPr lang="en-US" smtClean="0"/>
              <a:t>‹#›</a:t>
            </a:fld>
            <a:endParaRPr lang="en-US"/>
          </a:p>
        </p:txBody>
      </p:sp>
    </p:spTree>
    <p:extLst>
      <p:ext uri="{BB962C8B-B14F-4D97-AF65-F5344CB8AC3E}">
        <p14:creationId xmlns:p14="http://schemas.microsoft.com/office/powerpoint/2010/main" val="193078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3EDC7-9DB9-46F8-8C76-EE48A40F88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255A6-DD81-48B2-8C94-3A586F4DE8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AA9A87-4B3C-4908-A345-87BE20933F2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018C89-6373-42EE-9399-A08A79D96026}"/>
              </a:ext>
            </a:extLst>
          </p:cNvPr>
          <p:cNvSpPr>
            <a:spLocks noGrp="1"/>
          </p:cNvSpPr>
          <p:nvPr>
            <p:ph type="dt" sz="half" idx="10"/>
          </p:nvPr>
        </p:nvSpPr>
        <p:spPr/>
        <p:txBody>
          <a:bodyPr/>
          <a:lstStyle/>
          <a:p>
            <a:fld id="{EDC36692-2580-46F1-B86C-D92583A27FD2}" type="datetime1">
              <a:rPr lang="en-US" smtClean="0"/>
              <a:t>2/2/2024</a:t>
            </a:fld>
            <a:endParaRPr lang="en-US"/>
          </a:p>
        </p:txBody>
      </p:sp>
      <p:sp>
        <p:nvSpPr>
          <p:cNvPr id="6" name="Footer Placeholder 5">
            <a:extLst>
              <a:ext uri="{FF2B5EF4-FFF2-40B4-BE49-F238E27FC236}">
                <a16:creationId xmlns:a16="http://schemas.microsoft.com/office/drawing/2014/main" id="{CD7A9C41-1988-40BD-B0AB-7AF7FE16BD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606867-36A3-4994-BE39-8A922414C34A}"/>
              </a:ext>
            </a:extLst>
          </p:cNvPr>
          <p:cNvSpPr>
            <a:spLocks noGrp="1"/>
          </p:cNvSpPr>
          <p:nvPr>
            <p:ph type="sldNum" sz="quarter" idx="12"/>
          </p:nvPr>
        </p:nvSpPr>
        <p:spPr/>
        <p:txBody>
          <a:bodyPr/>
          <a:lstStyle/>
          <a:p>
            <a:fld id="{646B5351-9371-48AE-919F-638038D6872A}" type="slidenum">
              <a:rPr lang="en-US" smtClean="0"/>
              <a:t>‹#›</a:t>
            </a:fld>
            <a:endParaRPr lang="en-US"/>
          </a:p>
        </p:txBody>
      </p:sp>
    </p:spTree>
    <p:extLst>
      <p:ext uri="{BB962C8B-B14F-4D97-AF65-F5344CB8AC3E}">
        <p14:creationId xmlns:p14="http://schemas.microsoft.com/office/powerpoint/2010/main" val="607055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17177-15F8-4CC6-B31F-94F29C1FB3C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9E5F45-EA52-4793-8FB2-6420F49F61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119312-BB4D-4BF3-B0EF-DEE30E1DB25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DC7A439-B427-483E-BC16-9F86C35701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5753F8C-D49F-4373-8093-20E6720646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64A649-7BA3-4744-BAA8-8A313AF7D02F}"/>
              </a:ext>
            </a:extLst>
          </p:cNvPr>
          <p:cNvSpPr>
            <a:spLocks noGrp="1"/>
          </p:cNvSpPr>
          <p:nvPr>
            <p:ph type="dt" sz="half" idx="10"/>
          </p:nvPr>
        </p:nvSpPr>
        <p:spPr/>
        <p:txBody>
          <a:bodyPr/>
          <a:lstStyle/>
          <a:p>
            <a:fld id="{4430E97B-411C-49A5-A68F-FE5ED0EED1C4}" type="datetime1">
              <a:rPr lang="en-US" smtClean="0"/>
              <a:t>2/2/2024</a:t>
            </a:fld>
            <a:endParaRPr lang="en-US"/>
          </a:p>
        </p:txBody>
      </p:sp>
      <p:sp>
        <p:nvSpPr>
          <p:cNvPr id="8" name="Footer Placeholder 7">
            <a:extLst>
              <a:ext uri="{FF2B5EF4-FFF2-40B4-BE49-F238E27FC236}">
                <a16:creationId xmlns:a16="http://schemas.microsoft.com/office/drawing/2014/main" id="{168D7211-85F2-4B2E-8F80-CE8A17A44E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C7206D-CB80-42C3-AF94-601F0CA2FCB7}"/>
              </a:ext>
            </a:extLst>
          </p:cNvPr>
          <p:cNvSpPr>
            <a:spLocks noGrp="1"/>
          </p:cNvSpPr>
          <p:nvPr>
            <p:ph type="sldNum" sz="quarter" idx="12"/>
          </p:nvPr>
        </p:nvSpPr>
        <p:spPr/>
        <p:txBody>
          <a:bodyPr/>
          <a:lstStyle/>
          <a:p>
            <a:fld id="{646B5351-9371-48AE-919F-638038D6872A}" type="slidenum">
              <a:rPr lang="en-US" smtClean="0"/>
              <a:t>‹#›</a:t>
            </a:fld>
            <a:endParaRPr lang="en-US"/>
          </a:p>
        </p:txBody>
      </p:sp>
    </p:spTree>
    <p:extLst>
      <p:ext uri="{BB962C8B-B14F-4D97-AF65-F5344CB8AC3E}">
        <p14:creationId xmlns:p14="http://schemas.microsoft.com/office/powerpoint/2010/main" val="3206344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03CA6-746E-4642-9C96-7FD8766C7F3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C6209AA-EBC4-455A-9277-1E3C59305185}"/>
              </a:ext>
            </a:extLst>
          </p:cNvPr>
          <p:cNvSpPr>
            <a:spLocks noGrp="1"/>
          </p:cNvSpPr>
          <p:nvPr>
            <p:ph type="dt" sz="half" idx="10"/>
          </p:nvPr>
        </p:nvSpPr>
        <p:spPr/>
        <p:txBody>
          <a:bodyPr/>
          <a:lstStyle/>
          <a:p>
            <a:fld id="{8990DC5A-3548-4C6B-8223-3FEA687CE403}" type="datetime1">
              <a:rPr lang="en-US" smtClean="0"/>
              <a:t>2/2/2024</a:t>
            </a:fld>
            <a:endParaRPr lang="en-US"/>
          </a:p>
        </p:txBody>
      </p:sp>
      <p:sp>
        <p:nvSpPr>
          <p:cNvPr id="4" name="Footer Placeholder 3">
            <a:extLst>
              <a:ext uri="{FF2B5EF4-FFF2-40B4-BE49-F238E27FC236}">
                <a16:creationId xmlns:a16="http://schemas.microsoft.com/office/drawing/2014/main" id="{096B3B3E-CB4B-4412-9DA3-119146809A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A2B111A-D640-4D1E-AA5A-963CEE14B7A3}"/>
              </a:ext>
            </a:extLst>
          </p:cNvPr>
          <p:cNvSpPr>
            <a:spLocks noGrp="1"/>
          </p:cNvSpPr>
          <p:nvPr>
            <p:ph type="sldNum" sz="quarter" idx="12"/>
          </p:nvPr>
        </p:nvSpPr>
        <p:spPr/>
        <p:txBody>
          <a:bodyPr/>
          <a:lstStyle/>
          <a:p>
            <a:fld id="{646B5351-9371-48AE-919F-638038D6872A}" type="slidenum">
              <a:rPr lang="en-US" smtClean="0"/>
              <a:t>‹#›</a:t>
            </a:fld>
            <a:endParaRPr lang="en-US"/>
          </a:p>
        </p:txBody>
      </p:sp>
    </p:spTree>
    <p:extLst>
      <p:ext uri="{BB962C8B-B14F-4D97-AF65-F5344CB8AC3E}">
        <p14:creationId xmlns:p14="http://schemas.microsoft.com/office/powerpoint/2010/main" val="204817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F9941F-889C-431A-A05F-35805753702F}"/>
              </a:ext>
            </a:extLst>
          </p:cNvPr>
          <p:cNvSpPr>
            <a:spLocks noGrp="1"/>
          </p:cNvSpPr>
          <p:nvPr>
            <p:ph type="dt" sz="half" idx="10"/>
          </p:nvPr>
        </p:nvSpPr>
        <p:spPr/>
        <p:txBody>
          <a:bodyPr/>
          <a:lstStyle/>
          <a:p>
            <a:fld id="{196C36B7-8865-487C-9BCC-CF9FDECB7B8D}" type="datetime1">
              <a:rPr lang="en-US" smtClean="0"/>
              <a:t>2/2/2024</a:t>
            </a:fld>
            <a:endParaRPr lang="en-US"/>
          </a:p>
        </p:txBody>
      </p:sp>
      <p:sp>
        <p:nvSpPr>
          <p:cNvPr id="3" name="Footer Placeholder 2">
            <a:extLst>
              <a:ext uri="{FF2B5EF4-FFF2-40B4-BE49-F238E27FC236}">
                <a16:creationId xmlns:a16="http://schemas.microsoft.com/office/drawing/2014/main" id="{2F9E5749-1799-45F2-8D01-EB8228C426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F8A34C2-C801-42C5-9E46-800B11E4ACB3}"/>
              </a:ext>
            </a:extLst>
          </p:cNvPr>
          <p:cNvSpPr>
            <a:spLocks noGrp="1"/>
          </p:cNvSpPr>
          <p:nvPr>
            <p:ph type="sldNum" sz="quarter" idx="12"/>
          </p:nvPr>
        </p:nvSpPr>
        <p:spPr/>
        <p:txBody>
          <a:bodyPr/>
          <a:lstStyle/>
          <a:p>
            <a:fld id="{646B5351-9371-48AE-919F-638038D6872A}" type="slidenum">
              <a:rPr lang="en-US" smtClean="0"/>
              <a:t>‹#›</a:t>
            </a:fld>
            <a:endParaRPr lang="en-US"/>
          </a:p>
        </p:txBody>
      </p:sp>
    </p:spTree>
    <p:extLst>
      <p:ext uri="{BB962C8B-B14F-4D97-AF65-F5344CB8AC3E}">
        <p14:creationId xmlns:p14="http://schemas.microsoft.com/office/powerpoint/2010/main" val="4096119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8D4AB-50F9-4089-9DA9-BAE3F8DC9E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BD87D43-6AA2-4432-8D02-D689BCBA09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C4EB88-9721-4AB3-921D-E3EE8508A0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6CED8C-CE0B-443C-A29B-D1FE452D0B39}"/>
              </a:ext>
            </a:extLst>
          </p:cNvPr>
          <p:cNvSpPr>
            <a:spLocks noGrp="1"/>
          </p:cNvSpPr>
          <p:nvPr>
            <p:ph type="dt" sz="half" idx="10"/>
          </p:nvPr>
        </p:nvSpPr>
        <p:spPr/>
        <p:txBody>
          <a:bodyPr/>
          <a:lstStyle/>
          <a:p>
            <a:fld id="{26DBE0B3-A9D2-4AD3-9C1D-A189BDD8E929}" type="datetime1">
              <a:rPr lang="en-US" smtClean="0"/>
              <a:t>2/2/2024</a:t>
            </a:fld>
            <a:endParaRPr lang="en-US"/>
          </a:p>
        </p:txBody>
      </p:sp>
      <p:sp>
        <p:nvSpPr>
          <p:cNvPr id="6" name="Footer Placeholder 5">
            <a:extLst>
              <a:ext uri="{FF2B5EF4-FFF2-40B4-BE49-F238E27FC236}">
                <a16:creationId xmlns:a16="http://schemas.microsoft.com/office/drawing/2014/main" id="{AFF7B502-7EB9-4394-B0A9-21B143CD0E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995A6A-979C-44DA-9906-F2C398C0B386}"/>
              </a:ext>
            </a:extLst>
          </p:cNvPr>
          <p:cNvSpPr>
            <a:spLocks noGrp="1"/>
          </p:cNvSpPr>
          <p:nvPr>
            <p:ph type="sldNum" sz="quarter" idx="12"/>
          </p:nvPr>
        </p:nvSpPr>
        <p:spPr/>
        <p:txBody>
          <a:bodyPr/>
          <a:lstStyle/>
          <a:p>
            <a:fld id="{646B5351-9371-48AE-919F-638038D6872A}" type="slidenum">
              <a:rPr lang="en-US" smtClean="0"/>
              <a:t>‹#›</a:t>
            </a:fld>
            <a:endParaRPr lang="en-US"/>
          </a:p>
        </p:txBody>
      </p:sp>
    </p:spTree>
    <p:extLst>
      <p:ext uri="{BB962C8B-B14F-4D97-AF65-F5344CB8AC3E}">
        <p14:creationId xmlns:p14="http://schemas.microsoft.com/office/powerpoint/2010/main" val="3638733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3EBA6-9B4D-45CF-95F2-33E579D21E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3FD4D3-195F-4603-80A2-67937DA36B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DA63348-C3FD-40A2-BA36-722779E397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07D430-65F0-4EC9-92C6-C6C27E98C17E}"/>
              </a:ext>
            </a:extLst>
          </p:cNvPr>
          <p:cNvSpPr>
            <a:spLocks noGrp="1"/>
          </p:cNvSpPr>
          <p:nvPr>
            <p:ph type="dt" sz="half" idx="10"/>
          </p:nvPr>
        </p:nvSpPr>
        <p:spPr/>
        <p:txBody>
          <a:bodyPr/>
          <a:lstStyle/>
          <a:p>
            <a:fld id="{4CDD5B07-ED37-4615-923D-C7368BB802A9}" type="datetime1">
              <a:rPr lang="en-US" smtClean="0"/>
              <a:t>2/2/2024</a:t>
            </a:fld>
            <a:endParaRPr lang="en-US"/>
          </a:p>
        </p:txBody>
      </p:sp>
      <p:sp>
        <p:nvSpPr>
          <p:cNvPr id="6" name="Footer Placeholder 5">
            <a:extLst>
              <a:ext uri="{FF2B5EF4-FFF2-40B4-BE49-F238E27FC236}">
                <a16:creationId xmlns:a16="http://schemas.microsoft.com/office/drawing/2014/main" id="{48ACA9E9-17DD-432B-A3EF-DAEEA15A21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C8AEB0-21AE-409B-B0A7-BC60BCAC252A}"/>
              </a:ext>
            </a:extLst>
          </p:cNvPr>
          <p:cNvSpPr>
            <a:spLocks noGrp="1"/>
          </p:cNvSpPr>
          <p:nvPr>
            <p:ph type="sldNum" sz="quarter" idx="12"/>
          </p:nvPr>
        </p:nvSpPr>
        <p:spPr/>
        <p:txBody>
          <a:bodyPr/>
          <a:lstStyle/>
          <a:p>
            <a:fld id="{646B5351-9371-48AE-919F-638038D6872A}" type="slidenum">
              <a:rPr lang="en-US" smtClean="0"/>
              <a:t>‹#›</a:t>
            </a:fld>
            <a:endParaRPr lang="en-US"/>
          </a:p>
        </p:txBody>
      </p:sp>
    </p:spTree>
    <p:extLst>
      <p:ext uri="{BB962C8B-B14F-4D97-AF65-F5344CB8AC3E}">
        <p14:creationId xmlns:p14="http://schemas.microsoft.com/office/powerpoint/2010/main" val="168408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0F8E4-56E1-4A32-B9EB-2773BC47A25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5C6206-F836-4A8B-B854-D207BBDAA0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70F5B3-3FDC-473D-AF02-B7DC7B6B3FC2}"/>
              </a:ext>
            </a:extLst>
          </p:cNvPr>
          <p:cNvSpPr>
            <a:spLocks noGrp="1"/>
          </p:cNvSpPr>
          <p:nvPr>
            <p:ph type="dt" sz="half" idx="10"/>
          </p:nvPr>
        </p:nvSpPr>
        <p:spPr/>
        <p:txBody>
          <a:bodyPr/>
          <a:lstStyle/>
          <a:p>
            <a:fld id="{E738807E-61D6-4E96-9553-A555200868D9}" type="datetime1">
              <a:rPr lang="en-US" smtClean="0"/>
              <a:t>2/2/2024</a:t>
            </a:fld>
            <a:endParaRPr lang="en-US"/>
          </a:p>
        </p:txBody>
      </p:sp>
      <p:sp>
        <p:nvSpPr>
          <p:cNvPr id="5" name="Footer Placeholder 4">
            <a:extLst>
              <a:ext uri="{FF2B5EF4-FFF2-40B4-BE49-F238E27FC236}">
                <a16:creationId xmlns:a16="http://schemas.microsoft.com/office/drawing/2014/main" id="{9C6D6775-FA6D-4FD0-95C1-BBC35A9B5A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CB981E-889C-467D-BD5D-CE01B38E4076}"/>
              </a:ext>
            </a:extLst>
          </p:cNvPr>
          <p:cNvSpPr>
            <a:spLocks noGrp="1"/>
          </p:cNvSpPr>
          <p:nvPr>
            <p:ph type="sldNum" sz="quarter" idx="12"/>
          </p:nvPr>
        </p:nvSpPr>
        <p:spPr/>
        <p:txBody>
          <a:bodyPr/>
          <a:lstStyle/>
          <a:p>
            <a:fld id="{646B5351-9371-48AE-919F-638038D6872A}" type="slidenum">
              <a:rPr lang="en-US" smtClean="0"/>
              <a:t>‹#›</a:t>
            </a:fld>
            <a:endParaRPr lang="en-US"/>
          </a:p>
        </p:txBody>
      </p:sp>
    </p:spTree>
    <p:extLst>
      <p:ext uri="{BB962C8B-B14F-4D97-AF65-F5344CB8AC3E}">
        <p14:creationId xmlns:p14="http://schemas.microsoft.com/office/powerpoint/2010/main" val="4144490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527837-4B7E-4665-93D9-E03785DC751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CF02B2-C2EF-47D2-9772-F6623BFBD31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31A921-FABF-4456-9043-B316191F5A39}"/>
              </a:ext>
            </a:extLst>
          </p:cNvPr>
          <p:cNvSpPr>
            <a:spLocks noGrp="1"/>
          </p:cNvSpPr>
          <p:nvPr>
            <p:ph type="dt" sz="half" idx="10"/>
          </p:nvPr>
        </p:nvSpPr>
        <p:spPr/>
        <p:txBody>
          <a:bodyPr/>
          <a:lstStyle/>
          <a:p>
            <a:fld id="{651EEABB-97E1-4E20-AE68-E787CE556CFD}" type="datetime1">
              <a:rPr lang="en-US" smtClean="0"/>
              <a:t>2/2/2024</a:t>
            </a:fld>
            <a:endParaRPr lang="en-US"/>
          </a:p>
        </p:txBody>
      </p:sp>
      <p:sp>
        <p:nvSpPr>
          <p:cNvPr id="5" name="Footer Placeholder 4">
            <a:extLst>
              <a:ext uri="{FF2B5EF4-FFF2-40B4-BE49-F238E27FC236}">
                <a16:creationId xmlns:a16="http://schemas.microsoft.com/office/drawing/2014/main" id="{3CD22C49-1221-4263-87EE-B9F09CBECC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4B1DED-F3F0-4F7E-AFEC-C672BE5193BC}"/>
              </a:ext>
            </a:extLst>
          </p:cNvPr>
          <p:cNvSpPr>
            <a:spLocks noGrp="1"/>
          </p:cNvSpPr>
          <p:nvPr>
            <p:ph type="sldNum" sz="quarter" idx="12"/>
          </p:nvPr>
        </p:nvSpPr>
        <p:spPr/>
        <p:txBody>
          <a:bodyPr/>
          <a:lstStyle/>
          <a:p>
            <a:fld id="{646B5351-9371-48AE-919F-638038D6872A}" type="slidenum">
              <a:rPr lang="en-US" smtClean="0"/>
              <a:t>‹#›</a:t>
            </a:fld>
            <a:endParaRPr lang="en-US"/>
          </a:p>
        </p:txBody>
      </p:sp>
    </p:spTree>
    <p:extLst>
      <p:ext uri="{BB962C8B-B14F-4D97-AF65-F5344CB8AC3E}">
        <p14:creationId xmlns:p14="http://schemas.microsoft.com/office/powerpoint/2010/main" val="2413131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8214B9-C30A-4371-AD36-33D00D8D3F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A4B652-735A-4D89-A18A-A049851421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BF02C1-675C-419E-9AA0-C26D96B406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795646-CD8B-4A27-AB13-59FB8916AC3F}" type="datetime1">
              <a:rPr lang="en-US" smtClean="0"/>
              <a:t>2/2/2024</a:t>
            </a:fld>
            <a:endParaRPr lang="en-US"/>
          </a:p>
        </p:txBody>
      </p:sp>
      <p:sp>
        <p:nvSpPr>
          <p:cNvPr id="5" name="Footer Placeholder 4">
            <a:extLst>
              <a:ext uri="{FF2B5EF4-FFF2-40B4-BE49-F238E27FC236}">
                <a16:creationId xmlns:a16="http://schemas.microsoft.com/office/drawing/2014/main" id="{9FEB6678-93EF-42DE-9F02-E9E65C8541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5141C92-C3F0-4D45-9198-93CD1FF51D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6B5351-9371-48AE-919F-638038D6872A}" type="slidenum">
              <a:rPr lang="en-US" smtClean="0"/>
              <a:t>‹#›</a:t>
            </a:fld>
            <a:endParaRPr lang="en-US"/>
          </a:p>
        </p:txBody>
      </p:sp>
    </p:spTree>
    <p:extLst>
      <p:ext uri="{BB962C8B-B14F-4D97-AF65-F5344CB8AC3E}">
        <p14:creationId xmlns:p14="http://schemas.microsoft.com/office/powerpoint/2010/main" val="4238276010"/>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9621" y="750958"/>
            <a:ext cx="9665487" cy="1320800"/>
          </a:xfrm>
        </p:spPr>
        <p:txBody>
          <a:bodyPr>
            <a:noAutofit/>
          </a:bodyPr>
          <a:lstStyle/>
          <a:p>
            <a:pPr algn="l"/>
            <a:r>
              <a:rPr lang="en-US" b="1" dirty="0">
                <a:latin typeface="+mn-lt"/>
              </a:rPr>
              <a:t>Chapter One:</a:t>
            </a:r>
            <a:br>
              <a:rPr lang="en-US" b="1" dirty="0">
                <a:latin typeface="+mn-lt"/>
              </a:rPr>
            </a:br>
            <a:r>
              <a:rPr lang="en-US" b="1" dirty="0">
                <a:latin typeface="+mn-lt"/>
              </a:rPr>
              <a:t>The Global Business Environment</a:t>
            </a:r>
            <a:br>
              <a:rPr lang="en-US" b="1" dirty="0">
                <a:latin typeface="+mn-lt"/>
              </a:rPr>
            </a:br>
            <a:endParaRPr lang="en-US" b="1" dirty="0">
              <a:latin typeface="+mn-lt"/>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6061" t="2887" r="7277" b="6034"/>
          <a:stretch/>
        </p:blipFill>
        <p:spPr>
          <a:xfrm>
            <a:off x="1367849" y="2594468"/>
            <a:ext cx="7295321" cy="2403601"/>
          </a:xfrm>
          <a:prstGeom prst="rect">
            <a:avLst/>
          </a:prstGeom>
        </p:spPr>
      </p:pic>
      <p:sp>
        <p:nvSpPr>
          <p:cNvPr id="8" name="Slide Number Placeholder 2">
            <a:extLst>
              <a:ext uri="{FF2B5EF4-FFF2-40B4-BE49-F238E27FC236}">
                <a16:creationId xmlns:a16="http://schemas.microsoft.com/office/drawing/2014/main" id="{54380ED4-8256-48A7-A6E5-A0C5AD60877C}"/>
              </a:ext>
            </a:extLst>
          </p:cNvPr>
          <p:cNvSpPr txBox="1">
            <a:spLocks/>
          </p:cNvSpPr>
          <p:nvPr/>
        </p:nvSpPr>
        <p:spPr>
          <a:xfrm>
            <a:off x="9274001"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46B5351-9371-48AE-919F-638038D6872A}" type="slidenum">
              <a:rPr lang="en-US" sz="2400" smtClean="0">
                <a:solidFill>
                  <a:schemeClr val="bg1"/>
                </a:solidFill>
              </a:rPr>
              <a:pPr/>
              <a:t>1</a:t>
            </a:fld>
            <a:endParaRPr lang="en-US" sz="2400" dirty="0">
              <a:solidFill>
                <a:schemeClr val="bg1"/>
              </a:solidFill>
            </a:endParaRPr>
          </a:p>
        </p:txBody>
      </p:sp>
    </p:spTree>
    <p:extLst>
      <p:ext uri="{BB962C8B-B14F-4D97-AF65-F5344CB8AC3E}">
        <p14:creationId xmlns:p14="http://schemas.microsoft.com/office/powerpoint/2010/main" val="1095149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4E4F1B2C-9E8B-4D60-8AB5-1EFFF44B39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55896" y="365125"/>
            <a:ext cx="10515600" cy="1325563"/>
          </a:xfrm>
        </p:spPr>
        <p:txBody>
          <a:bodyPr/>
          <a:lstStyle/>
          <a:p>
            <a:r>
              <a:rPr lang="en-US" b="1" dirty="0">
                <a:latin typeface="+mn-lt"/>
              </a:rPr>
              <a:t>Objectives</a:t>
            </a:r>
          </a:p>
        </p:txBody>
      </p:sp>
      <p:sp>
        <p:nvSpPr>
          <p:cNvPr id="3" name="Content Placeholder 2"/>
          <p:cNvSpPr>
            <a:spLocks noGrp="1"/>
          </p:cNvSpPr>
          <p:nvPr>
            <p:ph idx="1"/>
          </p:nvPr>
        </p:nvSpPr>
        <p:spPr>
          <a:xfrm>
            <a:off x="1455896" y="1690688"/>
            <a:ext cx="8596668" cy="3880773"/>
          </a:xfrm>
        </p:spPr>
        <p:txBody>
          <a:bodyPr>
            <a:noAutofit/>
          </a:bodyPr>
          <a:lstStyle/>
          <a:p>
            <a:pPr>
              <a:buAutoNum type="arabicPeriod"/>
            </a:pPr>
            <a:r>
              <a:rPr lang="en-US" sz="3200" dirty="0">
                <a:solidFill>
                  <a:schemeClr val="accent1"/>
                </a:solidFill>
              </a:rPr>
              <a:t>Define business and profits</a:t>
            </a:r>
          </a:p>
          <a:p>
            <a:pPr>
              <a:buAutoNum type="arabicPeriod"/>
            </a:pPr>
            <a:r>
              <a:rPr lang="en-US" sz="3200" dirty="0">
                <a:solidFill>
                  <a:schemeClr val="accent1"/>
                </a:solidFill>
              </a:rPr>
              <a:t>Describe the external environment </a:t>
            </a:r>
          </a:p>
          <a:p>
            <a:pPr>
              <a:buAutoNum type="arabicPeriod"/>
            </a:pPr>
            <a:r>
              <a:rPr lang="en-US" sz="3200" dirty="0">
                <a:solidFill>
                  <a:schemeClr val="accent1"/>
                </a:solidFill>
              </a:rPr>
              <a:t>Describe the different types of global economic systems</a:t>
            </a:r>
          </a:p>
          <a:p>
            <a:pPr>
              <a:buAutoNum type="arabicPeriod"/>
            </a:pPr>
            <a:r>
              <a:rPr lang="en-US" sz="3200" dirty="0">
                <a:solidFill>
                  <a:schemeClr val="accent1"/>
                </a:solidFill>
              </a:rPr>
              <a:t>Demand and supply</a:t>
            </a:r>
          </a:p>
          <a:p>
            <a:pPr>
              <a:buAutoNum type="arabicPeriod"/>
            </a:pPr>
            <a:r>
              <a:rPr lang="en-US" sz="3200" dirty="0">
                <a:solidFill>
                  <a:schemeClr val="accent1"/>
                </a:solidFill>
              </a:rPr>
              <a:t>Explain how to evaluate the performance of an economic system</a:t>
            </a:r>
          </a:p>
        </p:txBody>
      </p:sp>
      <p:sp>
        <p:nvSpPr>
          <p:cNvPr id="9" name="Slide Number Placeholder 2">
            <a:extLst>
              <a:ext uri="{FF2B5EF4-FFF2-40B4-BE49-F238E27FC236}">
                <a16:creationId xmlns:a16="http://schemas.microsoft.com/office/drawing/2014/main" id="{0B9821C6-63CB-4274-984C-7AFA59222DEF}"/>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2</a:t>
            </a:fld>
            <a:endParaRPr lang="en-US" sz="2400" dirty="0">
              <a:solidFill>
                <a:schemeClr val="bg1"/>
              </a:solidFill>
            </a:endParaRPr>
          </a:p>
        </p:txBody>
      </p:sp>
    </p:spTree>
    <p:extLst>
      <p:ext uri="{BB962C8B-B14F-4D97-AF65-F5344CB8AC3E}">
        <p14:creationId xmlns:p14="http://schemas.microsoft.com/office/powerpoint/2010/main" val="3585052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1601" y="333569"/>
            <a:ext cx="10515600" cy="1325563"/>
          </a:xfrm>
        </p:spPr>
        <p:txBody>
          <a:bodyPr/>
          <a:lstStyle/>
          <a:p>
            <a:r>
              <a:rPr lang="en-US" b="1" dirty="0">
                <a:latin typeface="+mn-lt"/>
              </a:rPr>
              <a:t>The Concept of Business: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3253647"/>
            <a:ext cx="2945681" cy="2432649"/>
          </a:xfrm>
        </p:spPr>
      </p:pic>
      <p:sp>
        <p:nvSpPr>
          <p:cNvPr id="12" name="Slide Number Placeholder 2">
            <a:extLst>
              <a:ext uri="{FF2B5EF4-FFF2-40B4-BE49-F238E27FC236}">
                <a16:creationId xmlns:a16="http://schemas.microsoft.com/office/drawing/2014/main" id="{4CFC5922-5ABD-41E0-908A-4D93343465F9}"/>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3</a:t>
            </a:fld>
            <a:endParaRPr lang="en-US" sz="2400" dirty="0">
              <a:solidFill>
                <a:schemeClr val="bg1"/>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9661" y="3989098"/>
            <a:ext cx="1740559" cy="1397210"/>
          </a:xfrm>
          <a:prstGeom prst="rect">
            <a:avLst/>
          </a:prstGeom>
        </p:spPr>
      </p:pic>
      <p:sp>
        <p:nvSpPr>
          <p:cNvPr id="7" name="TextBox 6"/>
          <p:cNvSpPr txBox="1"/>
          <p:nvPr/>
        </p:nvSpPr>
        <p:spPr>
          <a:xfrm>
            <a:off x="838200" y="1899430"/>
            <a:ext cx="8160588" cy="1354217"/>
          </a:xfrm>
          <a:prstGeom prst="rect">
            <a:avLst/>
          </a:prstGeom>
          <a:noFill/>
        </p:spPr>
        <p:txBody>
          <a:bodyPr wrap="square" rtlCol="0">
            <a:spAutoFit/>
          </a:bodyPr>
          <a:lstStyle/>
          <a:p>
            <a:r>
              <a:rPr lang="en-US" sz="3200" b="1" dirty="0">
                <a:solidFill>
                  <a:schemeClr val="accent1"/>
                </a:solidFill>
              </a:rPr>
              <a:t>Business</a:t>
            </a:r>
            <a:r>
              <a:rPr lang="en-US" sz="3200" dirty="0">
                <a:solidFill>
                  <a:schemeClr val="accent1"/>
                </a:solidFill>
              </a:rPr>
              <a:t>: An organization that provides goods or services to earn profits</a:t>
            </a:r>
          </a:p>
          <a:p>
            <a:endParaRPr lang="en-US" dirty="0"/>
          </a:p>
        </p:txBody>
      </p:sp>
      <p:pic>
        <p:nvPicPr>
          <p:cNvPr id="8" name="Picture 7" descr="Chart, treemap chart&#10;&#10;Description automatically generated">
            <a:extLst>
              <a:ext uri="{FF2B5EF4-FFF2-40B4-BE49-F238E27FC236}">
                <a16:creationId xmlns:a16="http://schemas.microsoft.com/office/drawing/2014/main" id="{C12802BD-07AB-4BC5-8F3D-604E40C0B5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1782" y="3271018"/>
            <a:ext cx="3815768" cy="2560439"/>
          </a:xfrm>
          <a:prstGeom prst="rect">
            <a:avLst/>
          </a:prstGeom>
        </p:spPr>
      </p:pic>
    </p:spTree>
    <p:extLst>
      <p:ext uri="{BB962C8B-B14F-4D97-AF65-F5344CB8AC3E}">
        <p14:creationId xmlns:p14="http://schemas.microsoft.com/office/powerpoint/2010/main" val="1143420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356198"/>
            <a:ext cx="10515600" cy="1325563"/>
          </a:xfrm>
        </p:spPr>
        <p:txBody>
          <a:bodyPr/>
          <a:lstStyle/>
          <a:p>
            <a:r>
              <a:rPr lang="en-US" b="1" dirty="0">
                <a:latin typeface="+mn-lt"/>
              </a:rPr>
              <a:t>The Concept of Profit:</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31528" y="3264490"/>
            <a:ext cx="4514742" cy="2616493"/>
          </a:xfrm>
        </p:spPr>
      </p:pic>
      <p:sp>
        <p:nvSpPr>
          <p:cNvPr id="3" name="Slide Number Placeholder 2">
            <a:extLst>
              <a:ext uri="{FF2B5EF4-FFF2-40B4-BE49-F238E27FC236}">
                <a16:creationId xmlns:a16="http://schemas.microsoft.com/office/drawing/2014/main" id="{6F6562E3-B49E-4743-8D34-118BCA8F0AE7}"/>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4</a:t>
            </a:fld>
            <a:endParaRPr lang="en-US" sz="2400" dirty="0">
              <a:solidFill>
                <a:schemeClr val="bg1"/>
              </a:solidFill>
            </a:endParaRPr>
          </a:p>
        </p:txBody>
      </p:sp>
      <p:sp>
        <p:nvSpPr>
          <p:cNvPr id="13" name="TextBox 12">
            <a:extLst>
              <a:ext uri="{FF2B5EF4-FFF2-40B4-BE49-F238E27FC236}">
                <a16:creationId xmlns:a16="http://schemas.microsoft.com/office/drawing/2014/main" id="{9395B768-F58D-4511-860F-46AE4F291BA6}"/>
              </a:ext>
            </a:extLst>
          </p:cNvPr>
          <p:cNvSpPr txBox="1"/>
          <p:nvPr/>
        </p:nvSpPr>
        <p:spPr>
          <a:xfrm>
            <a:off x="826008" y="1694830"/>
            <a:ext cx="6108192" cy="1569660"/>
          </a:xfrm>
          <a:prstGeom prst="rect">
            <a:avLst/>
          </a:prstGeom>
          <a:noFill/>
        </p:spPr>
        <p:txBody>
          <a:bodyPr wrap="square">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b="1" kern="1200" dirty="0">
                <a:solidFill>
                  <a:schemeClr val="accent1"/>
                </a:solidFill>
                <a:effectLst/>
                <a:latin typeface="+mn-lt"/>
                <a:ea typeface="+mn-ea"/>
                <a:cs typeface="+mn-cs"/>
              </a:rPr>
              <a:t>Profits:</a:t>
            </a:r>
            <a:r>
              <a:rPr lang="en-US" sz="1800" b="1" kern="1200" dirty="0">
                <a:solidFill>
                  <a:schemeClr val="accent1"/>
                </a:solidFill>
                <a:effectLst/>
                <a:latin typeface="+mn-lt"/>
                <a:ea typeface="+mn-ea"/>
                <a:cs typeface="+mn-cs"/>
              </a:rPr>
              <a:t> </a:t>
            </a:r>
            <a:r>
              <a:rPr lang="en-US" sz="3200" kern="1200" dirty="0">
                <a:solidFill>
                  <a:schemeClr val="accent1"/>
                </a:solidFill>
                <a:effectLst/>
                <a:latin typeface="+mn-lt"/>
                <a:ea typeface="+mn-ea"/>
                <a:cs typeface="+mn-cs"/>
              </a:rPr>
              <a:t>are the difference between a business’s revenues and expenses. </a:t>
            </a:r>
            <a:endParaRPr lang="en-US" sz="1800" kern="1200" dirty="0">
              <a:solidFill>
                <a:schemeClr val="accent1"/>
              </a:solidFill>
              <a:effectLst/>
              <a:latin typeface="+mn-lt"/>
              <a:ea typeface="+mn-ea"/>
              <a:cs typeface="+mn-cs"/>
            </a:endParaRPr>
          </a:p>
        </p:txBody>
      </p:sp>
    </p:spTree>
    <p:extLst>
      <p:ext uri="{BB962C8B-B14F-4D97-AF65-F5344CB8AC3E}">
        <p14:creationId xmlns:p14="http://schemas.microsoft.com/office/powerpoint/2010/main" val="1876851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benefits of busine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7308" y="3515254"/>
            <a:ext cx="5136312" cy="265271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454942" y="367738"/>
            <a:ext cx="8596668" cy="799381"/>
          </a:xfrm>
        </p:spPr>
        <p:txBody>
          <a:bodyPr/>
          <a:lstStyle/>
          <a:p>
            <a:r>
              <a:rPr lang="en-US" b="1" dirty="0"/>
              <a:t>The Benefits of Business:</a:t>
            </a:r>
          </a:p>
        </p:txBody>
      </p:sp>
      <p:sp>
        <p:nvSpPr>
          <p:cNvPr id="3" name="Content Placeholder 2"/>
          <p:cNvSpPr>
            <a:spLocks noGrp="1"/>
          </p:cNvSpPr>
          <p:nvPr>
            <p:ph idx="1"/>
          </p:nvPr>
        </p:nvSpPr>
        <p:spPr>
          <a:xfrm>
            <a:off x="2348974" y="1329572"/>
            <a:ext cx="8596668" cy="3880773"/>
          </a:xfrm>
        </p:spPr>
        <p:txBody>
          <a:bodyPr>
            <a:normAutofit/>
          </a:bodyPr>
          <a:lstStyle/>
          <a:p>
            <a:r>
              <a:rPr lang="en-US" sz="3200" dirty="0">
                <a:solidFill>
                  <a:schemeClr val="accent1"/>
                </a:solidFill>
              </a:rPr>
              <a:t>Businesses produce most of the goods and services</a:t>
            </a:r>
          </a:p>
          <a:p>
            <a:r>
              <a:rPr lang="en-US" sz="3200" dirty="0">
                <a:solidFill>
                  <a:schemeClr val="accent1"/>
                </a:solidFill>
              </a:rPr>
              <a:t>Businesses create most innovations</a:t>
            </a:r>
          </a:p>
          <a:p>
            <a:r>
              <a:rPr lang="en-US" sz="3200" dirty="0">
                <a:solidFill>
                  <a:schemeClr val="accent1"/>
                </a:solidFill>
              </a:rPr>
              <a:t>Businesses contribute to the quality of life</a:t>
            </a:r>
          </a:p>
          <a:p>
            <a:r>
              <a:rPr lang="en-US" sz="3200" dirty="0">
                <a:solidFill>
                  <a:schemeClr val="accent1"/>
                </a:solidFill>
              </a:rPr>
              <a:t>Businesses create jobs </a:t>
            </a:r>
          </a:p>
          <a:p>
            <a:endParaRPr lang="en-US" sz="2800" dirty="0">
              <a:solidFill>
                <a:srgbClr val="0070C0"/>
              </a:solidFill>
            </a:endParaRPr>
          </a:p>
          <a:p>
            <a:endParaRPr lang="en-US" sz="2800" dirty="0">
              <a:solidFill>
                <a:srgbClr val="0070C0"/>
              </a:solidFill>
            </a:endParaRPr>
          </a:p>
        </p:txBody>
      </p:sp>
      <p:sp>
        <p:nvSpPr>
          <p:cNvPr id="8" name="Slide Number Placeholder 2">
            <a:extLst>
              <a:ext uri="{FF2B5EF4-FFF2-40B4-BE49-F238E27FC236}">
                <a16:creationId xmlns:a16="http://schemas.microsoft.com/office/drawing/2014/main" id="{119B10AC-478E-413E-B280-390DF54A809D}"/>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5</a:t>
            </a:fld>
            <a:endParaRPr lang="en-US" sz="2400" dirty="0">
              <a:solidFill>
                <a:schemeClr val="bg1"/>
              </a:solidFill>
            </a:endParaRPr>
          </a:p>
        </p:txBody>
      </p:sp>
    </p:spTree>
    <p:extLst>
      <p:ext uri="{BB962C8B-B14F-4D97-AF65-F5344CB8AC3E}">
        <p14:creationId xmlns:p14="http://schemas.microsoft.com/office/powerpoint/2010/main" val="861626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7666" y="215816"/>
            <a:ext cx="8596668" cy="1320800"/>
          </a:xfrm>
        </p:spPr>
        <p:txBody>
          <a:bodyPr>
            <a:normAutofit/>
          </a:bodyPr>
          <a:lstStyle/>
          <a:p>
            <a:r>
              <a:rPr lang="en-US" sz="4000" b="1" dirty="0"/>
              <a:t>The External Environments of Business</a:t>
            </a:r>
          </a:p>
        </p:txBody>
      </p:sp>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49301" y="2709052"/>
            <a:ext cx="9893397" cy="3523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2">
            <a:extLst>
              <a:ext uri="{FF2B5EF4-FFF2-40B4-BE49-F238E27FC236}">
                <a16:creationId xmlns:a16="http://schemas.microsoft.com/office/drawing/2014/main" id="{43DFD808-1FEA-446F-8DF6-75A0496E87D2}"/>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6</a:t>
            </a:fld>
            <a:endParaRPr lang="en-US" sz="2400" dirty="0">
              <a:solidFill>
                <a:schemeClr val="bg1"/>
              </a:solidFill>
            </a:endParaRPr>
          </a:p>
        </p:txBody>
      </p:sp>
      <p:sp>
        <p:nvSpPr>
          <p:cNvPr id="5" name="TextBox 4"/>
          <p:cNvSpPr txBox="1"/>
          <p:nvPr/>
        </p:nvSpPr>
        <p:spPr>
          <a:xfrm>
            <a:off x="1476713" y="1607896"/>
            <a:ext cx="11679174" cy="1354217"/>
          </a:xfrm>
          <a:prstGeom prst="rect">
            <a:avLst/>
          </a:prstGeom>
          <a:noFill/>
        </p:spPr>
        <p:txBody>
          <a:bodyPr wrap="square" rtlCol="0">
            <a:spAutoFit/>
          </a:bodyPr>
          <a:lstStyle/>
          <a:p>
            <a:r>
              <a:rPr lang="en-US" sz="3200" b="1" dirty="0">
                <a:solidFill>
                  <a:schemeClr val="accent1"/>
                </a:solidFill>
              </a:rPr>
              <a:t>External Environment: </a:t>
            </a:r>
            <a:r>
              <a:rPr lang="en-US" sz="3200" dirty="0">
                <a:solidFill>
                  <a:schemeClr val="accent1"/>
                </a:solidFill>
              </a:rPr>
              <a:t>Everything outside an organization’s boundaries that might affect it</a:t>
            </a:r>
          </a:p>
          <a:p>
            <a:endParaRPr lang="en-US" dirty="0"/>
          </a:p>
        </p:txBody>
      </p:sp>
    </p:spTree>
    <p:extLst>
      <p:ext uri="{BB962C8B-B14F-4D97-AF65-F5344CB8AC3E}">
        <p14:creationId xmlns:p14="http://schemas.microsoft.com/office/powerpoint/2010/main" val="2442370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7666" y="215816"/>
            <a:ext cx="8596668" cy="1320800"/>
          </a:xfrm>
        </p:spPr>
        <p:txBody>
          <a:bodyPr>
            <a:normAutofit/>
          </a:bodyPr>
          <a:lstStyle/>
          <a:p>
            <a:r>
              <a:rPr lang="en-US" sz="4000" b="1" dirty="0"/>
              <a:t>The External Environments of Business</a:t>
            </a:r>
          </a:p>
        </p:txBody>
      </p:sp>
      <p:sp>
        <p:nvSpPr>
          <p:cNvPr id="8" name="Slide Number Placeholder 2">
            <a:extLst>
              <a:ext uri="{FF2B5EF4-FFF2-40B4-BE49-F238E27FC236}">
                <a16:creationId xmlns:a16="http://schemas.microsoft.com/office/drawing/2014/main" id="{43DFD808-1FEA-446F-8DF6-75A0496E87D2}"/>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7</a:t>
            </a:fld>
            <a:endParaRPr lang="en-US" sz="2400" dirty="0">
              <a:solidFill>
                <a:schemeClr val="bg1"/>
              </a:solidFill>
            </a:endParaRPr>
          </a:p>
        </p:txBody>
      </p:sp>
      <p:sp>
        <p:nvSpPr>
          <p:cNvPr id="9" name="TextBox 8">
            <a:extLst>
              <a:ext uri="{FF2B5EF4-FFF2-40B4-BE49-F238E27FC236}">
                <a16:creationId xmlns:a16="http://schemas.microsoft.com/office/drawing/2014/main" id="{EA6FD39F-3D9C-4EE5-A4CC-C6C75482C6B8}"/>
              </a:ext>
            </a:extLst>
          </p:cNvPr>
          <p:cNvSpPr txBox="1"/>
          <p:nvPr/>
        </p:nvSpPr>
        <p:spPr>
          <a:xfrm>
            <a:off x="295569" y="1536616"/>
            <a:ext cx="11896431" cy="4739759"/>
          </a:xfrm>
          <a:prstGeom prst="rect">
            <a:avLst/>
          </a:prstGeom>
          <a:noFill/>
        </p:spPr>
        <p:txBody>
          <a:bodyPr wrap="square">
            <a:spAutoFit/>
          </a:bodyPr>
          <a:lstStyle/>
          <a:p>
            <a:r>
              <a:rPr lang="en-US" altLang="ar-SA" sz="2000" dirty="0">
                <a:solidFill>
                  <a:schemeClr val="accent1"/>
                </a:solidFill>
              </a:rPr>
              <a:t>The</a:t>
            </a:r>
            <a:r>
              <a:rPr lang="en-US" altLang="ar-SA" sz="2000" b="1" dirty="0">
                <a:solidFill>
                  <a:schemeClr val="accent1"/>
                </a:solidFill>
              </a:rPr>
              <a:t> Domestic Business Environment </a:t>
            </a:r>
            <a:r>
              <a:rPr lang="en-US" altLang="ar-SA" sz="2000" dirty="0">
                <a:solidFill>
                  <a:schemeClr val="accent1"/>
                </a:solidFill>
              </a:rPr>
              <a:t>is</a:t>
            </a:r>
            <a:r>
              <a:rPr lang="en-US" altLang="ar-SA" sz="2000" b="1" dirty="0">
                <a:solidFill>
                  <a:schemeClr val="accent1"/>
                </a:solidFill>
              </a:rPr>
              <a:t> </a:t>
            </a:r>
            <a:r>
              <a:rPr lang="en-US" altLang="ar-SA" sz="2000" dirty="0">
                <a:solidFill>
                  <a:schemeClr val="accent1"/>
                </a:solidFill>
              </a:rPr>
              <a:t>the environment in which a firm conducts its operations and derives its revenues.</a:t>
            </a:r>
          </a:p>
          <a:p>
            <a:r>
              <a:rPr lang="en-US" altLang="ar-SA" sz="2000" dirty="0">
                <a:solidFill>
                  <a:schemeClr val="accent1"/>
                </a:solidFill>
              </a:rPr>
              <a:t>The </a:t>
            </a:r>
            <a:r>
              <a:rPr lang="en-US" altLang="ar-SA" sz="2000" b="1" dirty="0">
                <a:solidFill>
                  <a:schemeClr val="accent1"/>
                </a:solidFill>
              </a:rPr>
              <a:t>Global Business Environment </a:t>
            </a:r>
            <a:r>
              <a:rPr lang="en-US" altLang="ar-SA" sz="2000" dirty="0">
                <a:solidFill>
                  <a:schemeClr val="accent1"/>
                </a:solidFill>
              </a:rPr>
              <a:t>encompasses the international forces that affect a business and includes international trade agreements, international economic conditions, and political unrest.</a:t>
            </a:r>
          </a:p>
          <a:p>
            <a:endParaRPr lang="en-US" altLang="ar-SA" sz="2000" dirty="0">
              <a:solidFill>
                <a:schemeClr val="accent1"/>
              </a:solidFill>
            </a:endParaRPr>
          </a:p>
          <a:p>
            <a:r>
              <a:rPr lang="en-US" altLang="ar-SA" sz="2000" dirty="0">
                <a:solidFill>
                  <a:schemeClr val="accent1"/>
                </a:solidFill>
              </a:rPr>
              <a:t>The </a:t>
            </a:r>
            <a:r>
              <a:rPr lang="en-US" altLang="ar-SA" sz="2000" b="1" dirty="0">
                <a:solidFill>
                  <a:schemeClr val="accent1"/>
                </a:solidFill>
              </a:rPr>
              <a:t>Technological Environment </a:t>
            </a:r>
            <a:r>
              <a:rPr lang="en-US" altLang="ar-SA" sz="2000" dirty="0">
                <a:solidFill>
                  <a:schemeClr val="accent1"/>
                </a:solidFill>
              </a:rPr>
              <a:t>encompasses all the ways by which firms create value for their constituents</a:t>
            </a:r>
            <a:endParaRPr lang="en-US" sz="2000" dirty="0">
              <a:solidFill>
                <a:schemeClr val="accent1"/>
              </a:solidFill>
              <a:effectLst/>
            </a:endParaRPr>
          </a:p>
          <a:p>
            <a:r>
              <a:rPr lang="en-US" altLang="ar-SA" sz="2000" dirty="0">
                <a:solidFill>
                  <a:schemeClr val="accent1"/>
                </a:solidFill>
              </a:rPr>
              <a:t>and includes human knowledge, work methods, physical equipment, electronics and telecommunications.</a:t>
            </a:r>
          </a:p>
          <a:p>
            <a:endParaRPr lang="en-US" altLang="ar-SA" sz="2000" dirty="0">
              <a:solidFill>
                <a:schemeClr val="accent1"/>
              </a:solidFill>
            </a:endParaRPr>
          </a:p>
          <a:p>
            <a:r>
              <a:rPr lang="en-US" altLang="ar-SA" sz="2000" dirty="0">
                <a:solidFill>
                  <a:schemeClr val="accent1"/>
                </a:solidFill>
              </a:rPr>
              <a:t>The </a:t>
            </a:r>
            <a:r>
              <a:rPr lang="en-US" altLang="ar-SA" sz="2000" b="1" dirty="0">
                <a:solidFill>
                  <a:schemeClr val="accent1"/>
                </a:solidFill>
              </a:rPr>
              <a:t>Political-Legal Environment </a:t>
            </a:r>
            <a:r>
              <a:rPr lang="en-US" altLang="ar-SA" sz="2000" dirty="0">
                <a:solidFill>
                  <a:schemeClr val="accent1"/>
                </a:solidFill>
              </a:rPr>
              <a:t>is the relationship between business and government.</a:t>
            </a:r>
          </a:p>
          <a:p>
            <a:endParaRPr lang="en-US" altLang="ar-SA" sz="1200" dirty="0">
              <a:solidFill>
                <a:schemeClr val="accent1"/>
              </a:solidFill>
            </a:endParaRPr>
          </a:p>
          <a:p>
            <a:r>
              <a:rPr lang="en-US" altLang="ar-SA" sz="2000" dirty="0">
                <a:solidFill>
                  <a:schemeClr val="accent1"/>
                </a:solidFill>
              </a:rPr>
              <a:t>The </a:t>
            </a:r>
            <a:r>
              <a:rPr lang="en-US" altLang="ar-SA" sz="2000" b="1" dirty="0">
                <a:solidFill>
                  <a:schemeClr val="accent1"/>
                </a:solidFill>
              </a:rPr>
              <a:t>Sociocultural Environment </a:t>
            </a:r>
            <a:r>
              <a:rPr lang="en-US" altLang="ar-SA" sz="2000" dirty="0">
                <a:solidFill>
                  <a:schemeClr val="accent1"/>
                </a:solidFill>
              </a:rPr>
              <a:t>includes the customs, mores, values, and demographic characteristics of the society in which an organization functions and determines the goods and services, as well as the standards of business conduct, that a society is likely to value and accept.</a:t>
            </a:r>
          </a:p>
          <a:p>
            <a:endParaRPr lang="en-US" altLang="ar-SA" sz="1000" dirty="0">
              <a:solidFill>
                <a:schemeClr val="accent1"/>
              </a:solidFill>
            </a:endParaRPr>
          </a:p>
          <a:p>
            <a:r>
              <a:rPr lang="en-US" altLang="ar-SA" sz="2000" dirty="0">
                <a:solidFill>
                  <a:schemeClr val="accent1"/>
                </a:solidFill>
              </a:rPr>
              <a:t>The </a:t>
            </a:r>
            <a:r>
              <a:rPr lang="en-US" altLang="ar-SA" sz="2000" b="1" dirty="0">
                <a:solidFill>
                  <a:schemeClr val="accent1"/>
                </a:solidFill>
              </a:rPr>
              <a:t>Economic Environment </a:t>
            </a:r>
            <a:r>
              <a:rPr lang="en-US" altLang="ar-SA" sz="2000" dirty="0">
                <a:solidFill>
                  <a:schemeClr val="accent1"/>
                </a:solidFill>
              </a:rPr>
              <a:t>includes relevant conditions that exist in the economic system in which a company operates.</a:t>
            </a:r>
          </a:p>
        </p:txBody>
      </p:sp>
    </p:spTree>
    <p:extLst>
      <p:ext uri="{BB962C8B-B14F-4D97-AF65-F5344CB8AC3E}">
        <p14:creationId xmlns:p14="http://schemas.microsoft.com/office/powerpoint/2010/main" val="3726892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311565"/>
            <a:ext cx="10515600" cy="1325563"/>
          </a:xfrm>
        </p:spPr>
        <p:txBody>
          <a:bodyPr/>
          <a:lstStyle/>
          <a:p>
            <a:r>
              <a:rPr lang="en-US" b="1" dirty="0"/>
              <a:t>Economic System</a:t>
            </a:r>
          </a:p>
        </p:txBody>
      </p:sp>
      <p:sp>
        <p:nvSpPr>
          <p:cNvPr id="3" name="Content Placeholder 2"/>
          <p:cNvSpPr>
            <a:spLocks noGrp="1"/>
          </p:cNvSpPr>
          <p:nvPr>
            <p:ph idx="1"/>
          </p:nvPr>
        </p:nvSpPr>
        <p:spPr>
          <a:xfrm>
            <a:off x="1281182" y="1637129"/>
            <a:ext cx="9984915" cy="1426748"/>
          </a:xfrm>
        </p:spPr>
        <p:txBody>
          <a:bodyPr>
            <a:normAutofit/>
          </a:bodyPr>
          <a:lstStyle/>
          <a:p>
            <a:r>
              <a:rPr lang="en-US" sz="3200" dirty="0">
                <a:solidFill>
                  <a:schemeClr val="accent1"/>
                </a:solidFill>
              </a:rPr>
              <a:t>A nation’s system for allocating its resources among its citizens, both individuals, and organizations</a:t>
            </a:r>
          </a:p>
        </p:txBody>
      </p:sp>
      <p:sp>
        <p:nvSpPr>
          <p:cNvPr id="10" name="Slide Number Placeholder 2">
            <a:extLst>
              <a:ext uri="{FF2B5EF4-FFF2-40B4-BE49-F238E27FC236}">
                <a16:creationId xmlns:a16="http://schemas.microsoft.com/office/drawing/2014/main" id="{36A2ADF4-E5BA-41AB-B5AE-A2EDA93D73D6}"/>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8</a:t>
            </a:fld>
            <a:endParaRPr lang="en-US" sz="2400" dirty="0">
              <a:solidFill>
                <a:schemeClr val="bg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4921" y="3577514"/>
            <a:ext cx="5963477" cy="2060713"/>
          </a:xfrm>
          <a:prstGeom prst="rect">
            <a:avLst/>
          </a:prstGeom>
        </p:spPr>
      </p:pic>
    </p:spTree>
    <p:extLst>
      <p:ext uri="{BB962C8B-B14F-4D97-AF65-F5344CB8AC3E}">
        <p14:creationId xmlns:p14="http://schemas.microsoft.com/office/powerpoint/2010/main" val="4116088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1601" y="192597"/>
            <a:ext cx="10515600" cy="1325563"/>
          </a:xfrm>
        </p:spPr>
        <p:txBody>
          <a:bodyPr/>
          <a:lstStyle/>
          <a:p>
            <a:r>
              <a:rPr lang="en-US" b="1" dirty="0"/>
              <a:t>Factors of Production</a:t>
            </a:r>
          </a:p>
        </p:txBody>
      </p:sp>
      <p:pic>
        <p:nvPicPr>
          <p:cNvPr id="4" name="Content Placeholder 5"/>
          <p:cNvPicPr>
            <a:picLocks noGrp="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172854" y="3065282"/>
            <a:ext cx="6101147" cy="3600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a:extLst>
              <a:ext uri="{FF2B5EF4-FFF2-40B4-BE49-F238E27FC236}">
                <a16:creationId xmlns:a16="http://schemas.microsoft.com/office/drawing/2014/main" id="{7A438D42-5854-4C20-8D74-95E0F1D49365}"/>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9</a:t>
            </a:fld>
            <a:endParaRPr lang="en-US" sz="2400" dirty="0">
              <a:solidFill>
                <a:schemeClr val="bg1"/>
              </a:solidFill>
            </a:endParaRPr>
          </a:p>
        </p:txBody>
      </p:sp>
      <p:sp>
        <p:nvSpPr>
          <p:cNvPr id="8" name="TextBox 7">
            <a:extLst>
              <a:ext uri="{FF2B5EF4-FFF2-40B4-BE49-F238E27FC236}">
                <a16:creationId xmlns:a16="http://schemas.microsoft.com/office/drawing/2014/main" id="{9010CF5E-F13A-46F6-9E3A-39B6548037C9}"/>
              </a:ext>
            </a:extLst>
          </p:cNvPr>
          <p:cNvSpPr txBox="1"/>
          <p:nvPr/>
        </p:nvSpPr>
        <p:spPr>
          <a:xfrm>
            <a:off x="1201947" y="1341732"/>
            <a:ext cx="10990053" cy="2092881"/>
          </a:xfrm>
          <a:prstGeom prst="rect">
            <a:avLst/>
          </a:prstGeom>
          <a:noFill/>
        </p:spPr>
        <p:txBody>
          <a:bodyPr wrap="square">
            <a:spAutoFit/>
          </a:bodyPr>
          <a:lstStyle/>
          <a:p>
            <a:pPr>
              <a:defRPr/>
            </a:pPr>
            <a:r>
              <a:rPr lang="en-US" sz="2800" b="1" dirty="0">
                <a:solidFill>
                  <a:schemeClr val="accent1"/>
                </a:solidFill>
              </a:rPr>
              <a:t>Factors of production</a:t>
            </a:r>
          </a:p>
          <a:p>
            <a:pPr lvl="1">
              <a:defRPr/>
            </a:pPr>
            <a:r>
              <a:rPr lang="en-US" sz="2800" dirty="0">
                <a:solidFill>
                  <a:schemeClr val="accent1"/>
                </a:solidFill>
              </a:rPr>
              <a:t>the resources that a country’s businesses use to produce goods and services</a:t>
            </a:r>
            <a:endParaRPr lang="ar-SA" sz="2800" dirty="0">
              <a:solidFill>
                <a:schemeClr val="accent1"/>
              </a:solidFill>
            </a:endParaRPr>
          </a:p>
          <a:p>
            <a:pPr lvl="1">
              <a:defRPr/>
            </a:pPr>
            <a:endParaRPr lang="ar-SA" sz="2800" dirty="0">
              <a:solidFill>
                <a:schemeClr val="accent1"/>
              </a:solidFill>
            </a:endParaRPr>
          </a:p>
          <a:p>
            <a:pPr lvl="1">
              <a:defRPr/>
            </a:pPr>
            <a:r>
              <a:rPr lang="en-US" dirty="0">
                <a:solidFill>
                  <a:schemeClr val="accent1"/>
                </a:solidFill>
              </a:rPr>
              <a:t>A basic difference between economic systems is the </a:t>
            </a:r>
            <a:r>
              <a:rPr lang="en-US" b="1" dirty="0">
                <a:solidFill>
                  <a:schemeClr val="accent1"/>
                </a:solidFill>
              </a:rPr>
              <a:t>way</a:t>
            </a:r>
            <a:r>
              <a:rPr lang="en-US" dirty="0">
                <a:solidFill>
                  <a:schemeClr val="accent1"/>
                </a:solidFill>
              </a:rPr>
              <a:t> </a:t>
            </a:r>
            <a:r>
              <a:rPr lang="en-US" b="1" dirty="0">
                <a:solidFill>
                  <a:schemeClr val="accent1"/>
                </a:solidFill>
              </a:rPr>
              <a:t>in which a system manages its factors of production</a:t>
            </a:r>
            <a:endParaRPr lang="en-US" dirty="0">
              <a:solidFill>
                <a:schemeClr val="accent1"/>
              </a:solidFill>
            </a:endParaRPr>
          </a:p>
        </p:txBody>
      </p:sp>
      <p:sp>
        <p:nvSpPr>
          <p:cNvPr id="10" name="TextBox 9">
            <a:extLst>
              <a:ext uri="{FF2B5EF4-FFF2-40B4-BE49-F238E27FC236}">
                <a16:creationId xmlns:a16="http://schemas.microsoft.com/office/drawing/2014/main" id="{7698789C-B914-46F4-82EC-E0C9E7C192F8}"/>
              </a:ext>
            </a:extLst>
          </p:cNvPr>
          <p:cNvSpPr txBox="1"/>
          <p:nvPr/>
        </p:nvSpPr>
        <p:spPr>
          <a:xfrm>
            <a:off x="184990" y="5287249"/>
            <a:ext cx="4036557" cy="707886"/>
          </a:xfrm>
          <a:prstGeom prst="rect">
            <a:avLst/>
          </a:prstGeom>
          <a:noFill/>
        </p:spPr>
        <p:txBody>
          <a:bodyPr wrap="square">
            <a:spAutoFit/>
          </a:bodyPr>
          <a:lstStyle/>
          <a:p>
            <a:pPr>
              <a:defRPr/>
            </a:pPr>
            <a:r>
              <a:rPr lang="en-US" sz="2000" kern="1200" dirty="0">
                <a:solidFill>
                  <a:schemeClr val="accent1"/>
                </a:solidFill>
                <a:effectLst/>
                <a:latin typeface="+mn-lt"/>
                <a:ea typeface="+mn-ea"/>
                <a:cs typeface="+mn-cs"/>
              </a:rPr>
              <a:t>Inputs=</a:t>
            </a:r>
            <a:r>
              <a:rPr lang="en-US" sz="2000" kern="1200" baseline="0" dirty="0">
                <a:solidFill>
                  <a:schemeClr val="accent1"/>
                </a:solidFill>
                <a:effectLst/>
                <a:latin typeface="+mn-lt"/>
                <a:ea typeface="+mn-ea"/>
                <a:cs typeface="+mn-cs"/>
              </a:rPr>
              <a:t> </a:t>
            </a:r>
            <a:r>
              <a:rPr lang="en-US" sz="2000" i="1" kern="1200" dirty="0">
                <a:solidFill>
                  <a:schemeClr val="accent1"/>
                </a:solidFill>
                <a:effectLst/>
                <a:latin typeface="+mn-lt"/>
                <a:ea typeface="+mn-ea"/>
                <a:cs typeface="+mn-cs"/>
              </a:rPr>
              <a:t>factors of production</a:t>
            </a:r>
          </a:p>
          <a:p>
            <a:pPr>
              <a:defRPr/>
            </a:pPr>
            <a:r>
              <a:rPr lang="en-US" sz="2000" kern="1200" dirty="0">
                <a:solidFill>
                  <a:schemeClr val="accent1"/>
                </a:solidFill>
                <a:effectLst/>
                <a:latin typeface="+mn-lt"/>
                <a:ea typeface="+mn-ea"/>
                <a:cs typeface="+mn-cs"/>
              </a:rPr>
              <a:t>Outputs= </a:t>
            </a:r>
            <a:r>
              <a:rPr lang="en-US" sz="2000" i="1" kern="1200" dirty="0">
                <a:solidFill>
                  <a:schemeClr val="accent1"/>
                </a:solidFill>
                <a:effectLst/>
                <a:latin typeface="+mn-lt"/>
                <a:ea typeface="+mn-ea"/>
                <a:cs typeface="+mn-cs"/>
              </a:rPr>
              <a:t>finals products or services </a:t>
            </a:r>
          </a:p>
        </p:txBody>
      </p:sp>
    </p:spTree>
    <p:extLst>
      <p:ext uri="{BB962C8B-B14F-4D97-AF65-F5344CB8AC3E}">
        <p14:creationId xmlns:p14="http://schemas.microsoft.com/office/powerpoint/2010/main" val="108706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1601" y="0"/>
            <a:ext cx="10515600" cy="1325563"/>
          </a:xfrm>
        </p:spPr>
        <p:txBody>
          <a:bodyPr/>
          <a:lstStyle/>
          <a:p>
            <a:r>
              <a:rPr lang="en-US" b="1" dirty="0"/>
              <a:t>Factors of Production</a:t>
            </a:r>
            <a:br>
              <a:rPr lang="en-US" b="1" dirty="0"/>
            </a:br>
            <a:r>
              <a:rPr lang="en-US" b="1" dirty="0"/>
              <a:t>(Important Slide Notes)</a:t>
            </a:r>
          </a:p>
        </p:txBody>
      </p:sp>
      <p:sp>
        <p:nvSpPr>
          <p:cNvPr id="7" name="Slide Number Placeholder 2">
            <a:extLst>
              <a:ext uri="{FF2B5EF4-FFF2-40B4-BE49-F238E27FC236}">
                <a16:creationId xmlns:a16="http://schemas.microsoft.com/office/drawing/2014/main" id="{7A438D42-5854-4C20-8D74-95E0F1D49365}"/>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10</a:t>
            </a:fld>
            <a:endParaRPr lang="en-US" sz="2400" dirty="0">
              <a:solidFill>
                <a:schemeClr val="bg1"/>
              </a:solidFill>
            </a:endParaRPr>
          </a:p>
        </p:txBody>
      </p:sp>
      <p:sp>
        <p:nvSpPr>
          <p:cNvPr id="3" name="Content Placeholder 2">
            <a:extLst>
              <a:ext uri="{FF2B5EF4-FFF2-40B4-BE49-F238E27FC236}">
                <a16:creationId xmlns:a16="http://schemas.microsoft.com/office/drawing/2014/main" id="{6A0CCA03-AE0E-441A-A51C-58CAA87EE2F6}"/>
              </a:ext>
            </a:extLst>
          </p:cNvPr>
          <p:cNvSpPr>
            <a:spLocks noGrp="1"/>
          </p:cNvSpPr>
          <p:nvPr>
            <p:ph idx="1"/>
          </p:nvPr>
        </p:nvSpPr>
        <p:spPr>
          <a:xfrm>
            <a:off x="1" y="1518159"/>
            <a:ext cx="12191999" cy="4974715"/>
          </a:xfrm>
        </p:spPr>
        <p:txBody>
          <a:bodyPr>
            <a:normAutofit fontScale="92500" lnSpcReduction="10000"/>
          </a:bodyPr>
          <a:lstStyle/>
          <a:p>
            <a:r>
              <a:rPr lang="en-US" altLang="ar-SA" sz="3000" b="1" dirty="0">
                <a:solidFill>
                  <a:schemeClr val="accent1"/>
                </a:solidFill>
              </a:rPr>
              <a:t>Labor </a:t>
            </a:r>
            <a:r>
              <a:rPr lang="en-US" altLang="ar-SA" sz="3000" dirty="0">
                <a:solidFill>
                  <a:schemeClr val="accent1"/>
                </a:solidFill>
              </a:rPr>
              <a:t>includes the physical and intellectual contributions people make while engaged in economic production and is also called human resources.</a:t>
            </a:r>
          </a:p>
          <a:p>
            <a:r>
              <a:rPr lang="en-US" altLang="ar-SA" sz="3000" b="1" dirty="0">
                <a:solidFill>
                  <a:schemeClr val="accent1"/>
                </a:solidFill>
              </a:rPr>
              <a:t>Capital</a:t>
            </a:r>
            <a:r>
              <a:rPr lang="en-US" altLang="ar-SA" sz="3000" dirty="0">
                <a:solidFill>
                  <a:schemeClr val="accent1"/>
                </a:solidFill>
              </a:rPr>
              <a:t> is the term used to describe the financial resources needed to operate a business.</a:t>
            </a:r>
          </a:p>
          <a:p>
            <a:r>
              <a:rPr lang="en-US" altLang="ar-SA" sz="3000" dirty="0">
                <a:solidFill>
                  <a:schemeClr val="accent1"/>
                </a:solidFill>
              </a:rPr>
              <a:t>An </a:t>
            </a:r>
            <a:r>
              <a:rPr lang="en-US" altLang="ar-SA" sz="3000" b="1" dirty="0">
                <a:solidFill>
                  <a:schemeClr val="accent1"/>
                </a:solidFill>
              </a:rPr>
              <a:t>Entrepreneur</a:t>
            </a:r>
            <a:r>
              <a:rPr lang="en-US" altLang="ar-SA" sz="3000" dirty="0">
                <a:solidFill>
                  <a:schemeClr val="accent1"/>
                </a:solidFill>
              </a:rPr>
              <a:t> is a person who accepts the risks and opportunities associated with creating and operating a new business venture.</a:t>
            </a:r>
          </a:p>
          <a:p>
            <a:r>
              <a:rPr lang="en-US" altLang="ar-SA" sz="3000" b="1" dirty="0">
                <a:solidFill>
                  <a:schemeClr val="accent1"/>
                </a:solidFill>
              </a:rPr>
              <a:t>Physical resources </a:t>
            </a:r>
            <a:r>
              <a:rPr lang="en-US" altLang="ar-SA" sz="3000" dirty="0">
                <a:solidFill>
                  <a:schemeClr val="accent1"/>
                </a:solidFill>
              </a:rPr>
              <a:t>are tangible things that organizations use to conduct their business and include natural resources and raw materials, offices, storage and production facilities, parts and supplies, computers and peripherals.</a:t>
            </a:r>
          </a:p>
          <a:p>
            <a:r>
              <a:rPr lang="en-US" altLang="ar-SA" sz="3000" b="1" dirty="0">
                <a:solidFill>
                  <a:schemeClr val="accent1"/>
                </a:solidFill>
              </a:rPr>
              <a:t>Information resources</a:t>
            </a:r>
            <a:r>
              <a:rPr lang="en-US" altLang="ar-SA" sz="3000" dirty="0">
                <a:solidFill>
                  <a:schemeClr val="accent1"/>
                </a:solidFill>
              </a:rPr>
              <a:t> are data and other information used by businesses and include market forecasts, the specialized knowledge of people, and economic data.</a:t>
            </a:r>
          </a:p>
          <a:p>
            <a:endParaRPr lang="en-US" dirty="0"/>
          </a:p>
        </p:txBody>
      </p:sp>
    </p:spTree>
    <p:extLst>
      <p:ext uri="{BB962C8B-B14F-4D97-AF65-F5344CB8AC3E}">
        <p14:creationId xmlns:p14="http://schemas.microsoft.com/office/powerpoint/2010/main" val="230687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9516" y="342304"/>
            <a:ext cx="8596668" cy="1101634"/>
          </a:xfrm>
        </p:spPr>
        <p:txBody>
          <a:bodyPr/>
          <a:lstStyle/>
          <a:p>
            <a:r>
              <a:rPr lang="en-US" b="1" dirty="0"/>
              <a:t>Types of Economic Systems: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85618070"/>
              </p:ext>
            </p:extLst>
          </p:nvPr>
        </p:nvGraphicFramePr>
        <p:xfrm>
          <a:off x="763408" y="1731801"/>
          <a:ext cx="11044745" cy="4335681"/>
        </p:xfrm>
        <a:graphic>
          <a:graphicData uri="http://schemas.openxmlformats.org/drawingml/2006/table">
            <a:tbl>
              <a:tblPr firstRow="1" bandRow="1">
                <a:tableStyleId>{5C22544A-7EE6-4342-B048-85BDC9FD1C3A}</a:tableStyleId>
              </a:tblPr>
              <a:tblGrid>
                <a:gridCol w="4382354">
                  <a:extLst>
                    <a:ext uri="{9D8B030D-6E8A-4147-A177-3AD203B41FA5}">
                      <a16:colId xmlns:a16="http://schemas.microsoft.com/office/drawing/2014/main" val="20000"/>
                    </a:ext>
                  </a:extLst>
                </a:gridCol>
                <a:gridCol w="3975173">
                  <a:extLst>
                    <a:ext uri="{9D8B030D-6E8A-4147-A177-3AD203B41FA5}">
                      <a16:colId xmlns:a16="http://schemas.microsoft.com/office/drawing/2014/main" val="20001"/>
                    </a:ext>
                  </a:extLst>
                </a:gridCol>
                <a:gridCol w="2687218">
                  <a:extLst>
                    <a:ext uri="{9D8B030D-6E8A-4147-A177-3AD203B41FA5}">
                      <a16:colId xmlns:a16="http://schemas.microsoft.com/office/drawing/2014/main" val="20002"/>
                    </a:ext>
                  </a:extLst>
                </a:gridCol>
              </a:tblGrid>
              <a:tr h="1228443">
                <a:tc>
                  <a:txBody>
                    <a:bodyPr/>
                    <a:lstStyle/>
                    <a:p>
                      <a:pPr algn="ctr"/>
                      <a:r>
                        <a:rPr lang="en-US" sz="3200" dirty="0"/>
                        <a:t>Planned Economy</a:t>
                      </a:r>
                    </a:p>
                  </a:txBody>
                  <a:tcPr/>
                </a:tc>
                <a:tc>
                  <a:txBody>
                    <a:bodyPr/>
                    <a:lstStyle/>
                    <a:p>
                      <a:pPr algn="ctr"/>
                      <a:r>
                        <a:rPr lang="en-US" sz="3200" dirty="0"/>
                        <a:t>Market Economy</a:t>
                      </a:r>
                    </a:p>
                  </a:txBody>
                  <a:tcPr/>
                </a:tc>
                <a:tc>
                  <a:txBody>
                    <a:bodyPr/>
                    <a:lstStyle/>
                    <a:p>
                      <a:pPr algn="ctr"/>
                      <a:r>
                        <a:rPr lang="en-US" sz="3200" dirty="0"/>
                        <a:t>Mixed Market Economies</a:t>
                      </a:r>
                    </a:p>
                  </a:txBody>
                  <a:tcPr/>
                </a:tc>
                <a:extLst>
                  <a:ext uri="{0D108BD9-81ED-4DB2-BD59-A6C34878D82A}">
                    <a16:rowId xmlns:a16="http://schemas.microsoft.com/office/drawing/2014/main" val="10000"/>
                  </a:ext>
                </a:extLst>
              </a:tr>
              <a:tr h="310723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800" dirty="0">
                          <a:solidFill>
                            <a:schemeClr val="accent1"/>
                          </a:solidFill>
                        </a:rPr>
                        <a:t>Economy that relies on a centralized government to control all or most factors of production and to make all or most production and allocation decisions</a:t>
                      </a:r>
                    </a:p>
                    <a:p>
                      <a:endParaRPr lang="en-US" sz="2800" dirty="0">
                        <a:solidFill>
                          <a:srgbClr val="0070C0"/>
                        </a:solidFill>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800" dirty="0">
                          <a:solidFill>
                            <a:schemeClr val="accent1"/>
                          </a:solidFill>
                        </a:rPr>
                        <a:t>Individual producers and consumers control production and allocation by creating combinations of supply and demand</a:t>
                      </a:r>
                    </a:p>
                    <a:p>
                      <a:endParaRPr lang="en-US" sz="2800" dirty="0">
                        <a:solidFill>
                          <a:srgbClr val="0070C0"/>
                        </a:solidFill>
                      </a:endParaRPr>
                    </a:p>
                  </a:txBody>
                  <a:tcPr/>
                </a:tc>
                <a:tc>
                  <a:txBody>
                    <a:bodyPr/>
                    <a:lstStyle/>
                    <a:p>
                      <a:r>
                        <a:rPr lang="en-US" sz="2800" dirty="0">
                          <a:solidFill>
                            <a:schemeClr val="accent1"/>
                          </a:solidFill>
                        </a:rPr>
                        <a:t>Planned + Market economies</a:t>
                      </a:r>
                    </a:p>
                  </a:txBody>
                  <a:tcPr/>
                </a:tc>
                <a:extLst>
                  <a:ext uri="{0D108BD9-81ED-4DB2-BD59-A6C34878D82A}">
                    <a16:rowId xmlns:a16="http://schemas.microsoft.com/office/drawing/2014/main" val="10001"/>
                  </a:ext>
                </a:extLst>
              </a:tr>
            </a:tbl>
          </a:graphicData>
        </a:graphic>
      </p:graphicFrame>
      <p:sp>
        <p:nvSpPr>
          <p:cNvPr id="7" name="Slide Number Placeholder 2">
            <a:extLst>
              <a:ext uri="{FF2B5EF4-FFF2-40B4-BE49-F238E27FC236}">
                <a16:creationId xmlns:a16="http://schemas.microsoft.com/office/drawing/2014/main" id="{BA1F87AD-42DF-4083-B43C-F2FEBC2B41E4}"/>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11</a:t>
            </a:fld>
            <a:endParaRPr lang="en-US" sz="2400" dirty="0">
              <a:solidFill>
                <a:schemeClr val="bg1"/>
              </a:solidFill>
            </a:endParaRPr>
          </a:p>
        </p:txBody>
      </p:sp>
    </p:spTree>
    <p:extLst>
      <p:ext uri="{BB962C8B-B14F-4D97-AF65-F5344CB8AC3E}">
        <p14:creationId xmlns:p14="http://schemas.microsoft.com/office/powerpoint/2010/main" val="3850898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1601" y="0"/>
            <a:ext cx="10515600" cy="1325563"/>
          </a:xfrm>
        </p:spPr>
        <p:txBody>
          <a:bodyPr/>
          <a:lstStyle/>
          <a:p>
            <a:r>
              <a:rPr lang="en-US" b="1" dirty="0"/>
              <a:t>Types of Economic Systems</a:t>
            </a:r>
            <a:br>
              <a:rPr lang="en-US" b="1" dirty="0"/>
            </a:br>
            <a:r>
              <a:rPr lang="en-US" b="1" dirty="0"/>
              <a:t>(Important Slide Notes)</a:t>
            </a:r>
          </a:p>
        </p:txBody>
      </p:sp>
      <p:sp>
        <p:nvSpPr>
          <p:cNvPr id="7" name="Slide Number Placeholder 2">
            <a:extLst>
              <a:ext uri="{FF2B5EF4-FFF2-40B4-BE49-F238E27FC236}">
                <a16:creationId xmlns:a16="http://schemas.microsoft.com/office/drawing/2014/main" id="{7A438D42-5854-4C20-8D74-95E0F1D49365}"/>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12</a:t>
            </a:fld>
            <a:endParaRPr lang="en-US" sz="2400" dirty="0">
              <a:solidFill>
                <a:schemeClr val="bg1"/>
              </a:solidFill>
            </a:endParaRPr>
          </a:p>
        </p:txBody>
      </p:sp>
      <p:sp>
        <p:nvSpPr>
          <p:cNvPr id="3" name="Content Placeholder 2">
            <a:extLst>
              <a:ext uri="{FF2B5EF4-FFF2-40B4-BE49-F238E27FC236}">
                <a16:creationId xmlns:a16="http://schemas.microsoft.com/office/drawing/2014/main" id="{6A0CCA03-AE0E-441A-A51C-58CAA87EE2F6}"/>
              </a:ext>
            </a:extLst>
          </p:cNvPr>
          <p:cNvSpPr>
            <a:spLocks noGrp="1"/>
          </p:cNvSpPr>
          <p:nvPr>
            <p:ph idx="1"/>
          </p:nvPr>
        </p:nvSpPr>
        <p:spPr>
          <a:xfrm>
            <a:off x="1" y="1606731"/>
            <a:ext cx="12191999" cy="4865986"/>
          </a:xfrm>
        </p:spPr>
        <p:txBody>
          <a:bodyPr>
            <a:normAutofit fontScale="40000" lnSpcReduction="20000"/>
          </a:bodyPr>
          <a:lstStyle/>
          <a:p>
            <a:r>
              <a:rPr lang="en-US" altLang="ar-SA" sz="4200" b="1" dirty="0">
                <a:solidFill>
                  <a:schemeClr val="accent1"/>
                </a:solidFill>
              </a:rPr>
              <a:t>Planned Economy:</a:t>
            </a:r>
          </a:p>
          <a:p>
            <a:pPr lvl="1"/>
            <a:r>
              <a:rPr lang="en-US" altLang="ar-SA" sz="3800" b="1" dirty="0">
                <a:solidFill>
                  <a:schemeClr val="accent1"/>
                </a:solidFill>
              </a:rPr>
              <a:t>Communism</a:t>
            </a:r>
            <a:r>
              <a:rPr lang="en-US" altLang="ar-SA" sz="3800" dirty="0">
                <a:solidFill>
                  <a:schemeClr val="accent1"/>
                </a:solidFill>
              </a:rPr>
              <a:t> is a system in which the government owns and operates all factors of production</a:t>
            </a:r>
          </a:p>
          <a:p>
            <a:pPr marL="457200" lvl="1" indent="0">
              <a:buNone/>
            </a:pPr>
            <a:r>
              <a:rPr lang="en-US" altLang="ar-SA" sz="3800" dirty="0">
                <a:solidFill>
                  <a:schemeClr val="accent1"/>
                </a:solidFill>
              </a:rPr>
              <a:t>     e.g.: North</a:t>
            </a:r>
            <a:r>
              <a:rPr lang="en-US" altLang="ar-SA" sz="3800" baseline="0" dirty="0">
                <a:solidFill>
                  <a:schemeClr val="accent1"/>
                </a:solidFill>
              </a:rPr>
              <a:t> Korea </a:t>
            </a:r>
            <a:endParaRPr lang="en-US" altLang="ar-SA" sz="3800" dirty="0">
              <a:solidFill>
                <a:schemeClr val="accent1"/>
              </a:solidFill>
            </a:endParaRPr>
          </a:p>
          <a:p>
            <a:pPr lvl="1"/>
            <a:r>
              <a:rPr lang="en-US" altLang="ar-SA" sz="3800" dirty="0">
                <a:solidFill>
                  <a:schemeClr val="accent1"/>
                </a:solidFill>
              </a:rPr>
              <a:t>With </a:t>
            </a:r>
            <a:r>
              <a:rPr lang="en-US" altLang="ar-SA" sz="3800" b="1" dirty="0">
                <a:solidFill>
                  <a:schemeClr val="accent1"/>
                </a:solidFill>
              </a:rPr>
              <a:t>socialism</a:t>
            </a:r>
            <a:r>
              <a:rPr lang="en-US" altLang="ar-SA" sz="3800" dirty="0">
                <a:solidFill>
                  <a:schemeClr val="accent1"/>
                </a:solidFill>
              </a:rPr>
              <a:t>, the government owns and operates selected major industries</a:t>
            </a:r>
          </a:p>
          <a:p>
            <a:pPr marL="457200" lvl="1" indent="0">
              <a:buNone/>
            </a:pPr>
            <a:r>
              <a:rPr lang="en-US" altLang="ar-SA" sz="3800" dirty="0">
                <a:solidFill>
                  <a:schemeClr val="accent1"/>
                </a:solidFill>
              </a:rPr>
              <a:t>      </a:t>
            </a:r>
          </a:p>
          <a:p>
            <a:r>
              <a:rPr lang="en-US" sz="4200" b="1" dirty="0">
                <a:solidFill>
                  <a:schemeClr val="accent1"/>
                </a:solidFill>
              </a:rPr>
              <a:t>Market Economy:</a:t>
            </a:r>
          </a:p>
          <a:p>
            <a:pPr lvl="1"/>
            <a:r>
              <a:rPr lang="en-US" sz="3800" b="1" dirty="0">
                <a:solidFill>
                  <a:schemeClr val="accent1"/>
                </a:solidFill>
              </a:rPr>
              <a:t>Capitalism: </a:t>
            </a:r>
            <a:r>
              <a:rPr lang="en-US" sz="3800" dirty="0">
                <a:solidFill>
                  <a:schemeClr val="accent1"/>
                </a:solidFill>
              </a:rPr>
              <a:t>a system that sanctions the private ownership of the factors of production and encourages entrepreneurship by offering profits as an incentive</a:t>
            </a:r>
          </a:p>
          <a:p>
            <a:pPr marL="0" indent="0">
              <a:buNone/>
            </a:pPr>
            <a:endParaRPr lang="en-US" sz="4200" b="1" dirty="0">
              <a:solidFill>
                <a:schemeClr val="accent1"/>
              </a:solidFill>
            </a:endParaRPr>
          </a:p>
          <a:p>
            <a:pPr>
              <a:defRPr/>
            </a:pPr>
            <a:r>
              <a:rPr lang="en-US" sz="4200" dirty="0">
                <a:solidFill>
                  <a:schemeClr val="accent1"/>
                </a:solidFill>
              </a:rPr>
              <a:t>A </a:t>
            </a:r>
            <a:r>
              <a:rPr lang="en-US" sz="4200" b="1" dirty="0">
                <a:solidFill>
                  <a:schemeClr val="accent1"/>
                </a:solidFill>
              </a:rPr>
              <a:t>Market</a:t>
            </a:r>
            <a:r>
              <a:rPr lang="en-US" sz="4200" dirty="0">
                <a:solidFill>
                  <a:schemeClr val="accent1"/>
                </a:solidFill>
              </a:rPr>
              <a:t> is a mechanism for exchange between the buyers and sellers of a particular good or service.</a:t>
            </a:r>
          </a:p>
          <a:p>
            <a:pPr>
              <a:defRPr/>
            </a:pPr>
            <a:r>
              <a:rPr lang="en-US" sz="4200" dirty="0">
                <a:solidFill>
                  <a:schemeClr val="accent1"/>
                </a:solidFill>
              </a:rPr>
              <a:t>Market economies rely on capitalism and free enterprise to create an environment in which producers and consumers are free to sell and buy what they choose</a:t>
            </a:r>
          </a:p>
          <a:p>
            <a:pPr>
              <a:defRPr/>
            </a:pPr>
            <a:endParaRPr lang="en-US" sz="4200" dirty="0">
              <a:solidFill>
                <a:schemeClr val="accent1"/>
              </a:solidFill>
            </a:endParaRPr>
          </a:p>
          <a:p>
            <a:pPr marL="0" indent="0">
              <a:buNone/>
            </a:pPr>
            <a:r>
              <a:rPr lang="en-US" sz="4200" b="1" dirty="0">
                <a:solidFill>
                  <a:schemeClr val="accent1"/>
                </a:solidFill>
              </a:rPr>
              <a:t>Mixed Market Economy:</a:t>
            </a:r>
          </a:p>
          <a:p>
            <a:pPr marL="0" indent="0">
              <a:buNone/>
            </a:pPr>
            <a:r>
              <a:rPr lang="en-US" sz="4200" dirty="0">
                <a:solidFill>
                  <a:schemeClr val="accent1"/>
                </a:solidFill>
              </a:rPr>
              <a:t>   When</a:t>
            </a:r>
            <a:r>
              <a:rPr lang="en-US" sz="4200" baseline="0" dirty="0">
                <a:solidFill>
                  <a:schemeClr val="accent1"/>
                </a:solidFill>
              </a:rPr>
              <a:t> a gov. is making a change from a planned economy to market economy, it begins to adopt market mechanisms through privatization.</a:t>
            </a:r>
          </a:p>
          <a:p>
            <a:r>
              <a:rPr lang="en-US" sz="4200" b="1" baseline="0" dirty="0">
                <a:solidFill>
                  <a:schemeClr val="accent1"/>
                </a:solidFill>
              </a:rPr>
              <a:t>Privatization</a:t>
            </a:r>
            <a:r>
              <a:rPr lang="en-US" sz="4200" baseline="0" dirty="0">
                <a:solidFill>
                  <a:schemeClr val="accent1"/>
                </a:solidFill>
              </a:rPr>
              <a:t>: </a:t>
            </a:r>
            <a:r>
              <a:rPr lang="en-US" altLang="ar-SA" sz="4200" dirty="0">
                <a:solidFill>
                  <a:schemeClr val="accent1"/>
                </a:solidFill>
              </a:rPr>
              <a:t>process of converting government enterprises into privately owned companies</a:t>
            </a:r>
          </a:p>
          <a:p>
            <a:endParaRPr lang="en-US" sz="4200" baseline="0" dirty="0">
              <a:solidFill>
                <a:schemeClr val="accent1"/>
              </a:solidFill>
            </a:endParaRPr>
          </a:p>
        </p:txBody>
      </p:sp>
    </p:spTree>
    <p:extLst>
      <p:ext uri="{BB962C8B-B14F-4D97-AF65-F5344CB8AC3E}">
        <p14:creationId xmlns:p14="http://schemas.microsoft.com/office/powerpoint/2010/main" val="3879259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8652" y="223364"/>
            <a:ext cx="8825895" cy="853440"/>
          </a:xfrm>
        </p:spPr>
        <p:txBody>
          <a:bodyPr>
            <a:normAutofit fontScale="90000"/>
          </a:bodyPr>
          <a:lstStyle/>
          <a:p>
            <a:r>
              <a:rPr lang="en-US" b="1" dirty="0"/>
              <a:t>Demand and Supply in a Market Economy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76204841"/>
              </p:ext>
            </p:extLst>
          </p:nvPr>
        </p:nvGraphicFramePr>
        <p:xfrm>
          <a:off x="582506" y="1602532"/>
          <a:ext cx="11026988" cy="3352800"/>
        </p:xfrm>
        <a:graphic>
          <a:graphicData uri="http://schemas.openxmlformats.org/drawingml/2006/table">
            <a:tbl>
              <a:tblPr firstRow="1" bandRow="1">
                <a:tableStyleId>{5C22544A-7EE6-4342-B048-85BDC9FD1C3A}</a:tableStyleId>
              </a:tblPr>
              <a:tblGrid>
                <a:gridCol w="5608927">
                  <a:extLst>
                    <a:ext uri="{9D8B030D-6E8A-4147-A177-3AD203B41FA5}">
                      <a16:colId xmlns:a16="http://schemas.microsoft.com/office/drawing/2014/main" val="20000"/>
                    </a:ext>
                  </a:extLst>
                </a:gridCol>
                <a:gridCol w="5418061">
                  <a:extLst>
                    <a:ext uri="{9D8B030D-6E8A-4147-A177-3AD203B41FA5}">
                      <a16:colId xmlns:a16="http://schemas.microsoft.com/office/drawing/2014/main" val="20001"/>
                    </a:ext>
                  </a:extLst>
                </a:gridCol>
              </a:tblGrid>
              <a:tr h="1084021">
                <a:tc>
                  <a:txBody>
                    <a:bodyPr/>
                    <a:lstStyle/>
                    <a:p>
                      <a:r>
                        <a:rPr lang="en-US" sz="2600" dirty="0"/>
                        <a:t>Demand: </a:t>
                      </a:r>
                      <a:r>
                        <a:rPr lang="en-US" altLang="ar-SA" sz="2600" dirty="0"/>
                        <a:t>the willingness and ability of buyers to purchase a product </a:t>
                      </a:r>
                      <a:endParaRPr lang="en-US" sz="26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600" dirty="0"/>
                        <a:t>Supply: </a:t>
                      </a:r>
                      <a:r>
                        <a:rPr lang="en-US" altLang="ar-SA" sz="2600" dirty="0"/>
                        <a:t>the willingness and ability of producers to offer a good or service for sale</a:t>
                      </a:r>
                    </a:p>
                  </a:txBody>
                  <a:tcPr/>
                </a:tc>
                <a:extLst>
                  <a:ext uri="{0D108BD9-81ED-4DB2-BD59-A6C34878D82A}">
                    <a16:rowId xmlns:a16="http://schemas.microsoft.com/office/drawing/2014/main" val="10000"/>
                  </a:ext>
                </a:extLst>
              </a:tr>
              <a:tr h="146963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ar-SA" sz="2600" b="1" dirty="0">
                          <a:solidFill>
                            <a:schemeClr val="accent1"/>
                          </a:solidFill>
                        </a:rPr>
                        <a:t>The law of demand</a:t>
                      </a:r>
                      <a:r>
                        <a:rPr lang="en-US" altLang="ar-SA" sz="2600" dirty="0">
                          <a:solidFill>
                            <a:schemeClr val="accent1"/>
                          </a:solidFill>
                        </a:rPr>
                        <a:t>: Buyers will purchase (demand) </a:t>
                      </a:r>
                      <a:r>
                        <a:rPr lang="en-US" altLang="ar-SA" sz="2600" i="1" dirty="0">
                          <a:solidFill>
                            <a:schemeClr val="accent1"/>
                          </a:solidFill>
                        </a:rPr>
                        <a:t>more </a:t>
                      </a:r>
                      <a:r>
                        <a:rPr lang="en-US" altLang="ar-SA" sz="2600" dirty="0">
                          <a:solidFill>
                            <a:schemeClr val="accent1"/>
                          </a:solidFill>
                        </a:rPr>
                        <a:t>of a product as its price </a:t>
                      </a:r>
                      <a:r>
                        <a:rPr lang="en-US" altLang="ar-SA" sz="2600" i="1" dirty="0">
                          <a:solidFill>
                            <a:schemeClr val="accent1"/>
                          </a:solidFill>
                        </a:rPr>
                        <a:t>drops </a:t>
                      </a:r>
                      <a:r>
                        <a:rPr lang="en-US" altLang="ar-SA" sz="2600" dirty="0">
                          <a:solidFill>
                            <a:schemeClr val="accent1"/>
                          </a:solidFill>
                        </a:rPr>
                        <a:t>and </a:t>
                      </a:r>
                      <a:r>
                        <a:rPr lang="en-US" altLang="ar-SA" sz="2600" i="1" dirty="0">
                          <a:solidFill>
                            <a:schemeClr val="accent1"/>
                          </a:solidFill>
                        </a:rPr>
                        <a:t>less </a:t>
                      </a:r>
                      <a:r>
                        <a:rPr lang="en-US" altLang="ar-SA" sz="2600" dirty="0">
                          <a:solidFill>
                            <a:schemeClr val="accent1"/>
                          </a:solidFill>
                        </a:rPr>
                        <a:t>of a product as its price </a:t>
                      </a:r>
                      <a:r>
                        <a:rPr lang="en-US" altLang="ar-SA" sz="2600" i="1" dirty="0">
                          <a:solidFill>
                            <a:schemeClr val="accent1"/>
                          </a:solidFill>
                        </a:rPr>
                        <a:t>increases</a:t>
                      </a:r>
                      <a:r>
                        <a:rPr lang="en-US" altLang="ar-SA" sz="2600" dirty="0">
                          <a:solidFill>
                            <a:schemeClr val="accent1"/>
                          </a:solidFill>
                        </a:rPr>
                        <a:t>.</a:t>
                      </a:r>
                    </a:p>
                    <a:p>
                      <a:endParaRPr lang="en-US" sz="2600" dirty="0">
                        <a:solidFill>
                          <a:srgbClr val="0070C0"/>
                        </a:solidFill>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ar-SA" sz="2600" b="1" dirty="0">
                          <a:solidFill>
                            <a:schemeClr val="accent1"/>
                          </a:solidFill>
                        </a:rPr>
                        <a:t>The law of supply</a:t>
                      </a:r>
                      <a:r>
                        <a:rPr lang="en-US" altLang="ar-SA" sz="2600" dirty="0">
                          <a:solidFill>
                            <a:schemeClr val="accent1"/>
                          </a:solidFill>
                        </a:rPr>
                        <a:t>: Producers will offer (supply) </a:t>
                      </a:r>
                      <a:r>
                        <a:rPr lang="en-US" altLang="ar-SA" sz="2600" i="1" dirty="0">
                          <a:solidFill>
                            <a:schemeClr val="accent1"/>
                          </a:solidFill>
                        </a:rPr>
                        <a:t>more </a:t>
                      </a:r>
                      <a:r>
                        <a:rPr lang="en-US" altLang="ar-SA" sz="2600" dirty="0">
                          <a:solidFill>
                            <a:schemeClr val="accent1"/>
                          </a:solidFill>
                        </a:rPr>
                        <a:t>of a product for sale as its price </a:t>
                      </a:r>
                      <a:r>
                        <a:rPr lang="en-US" altLang="ar-SA" sz="2600" i="1" dirty="0">
                          <a:solidFill>
                            <a:schemeClr val="accent1"/>
                          </a:solidFill>
                        </a:rPr>
                        <a:t>rises </a:t>
                      </a:r>
                      <a:r>
                        <a:rPr lang="en-US" altLang="ar-SA" sz="2600" dirty="0">
                          <a:solidFill>
                            <a:schemeClr val="accent1"/>
                          </a:solidFill>
                        </a:rPr>
                        <a:t>and </a:t>
                      </a:r>
                      <a:r>
                        <a:rPr lang="en-US" altLang="ar-SA" sz="2600" i="1" dirty="0">
                          <a:solidFill>
                            <a:schemeClr val="accent1"/>
                          </a:solidFill>
                        </a:rPr>
                        <a:t>less </a:t>
                      </a:r>
                      <a:r>
                        <a:rPr lang="en-US" altLang="ar-SA" sz="2600" dirty="0">
                          <a:solidFill>
                            <a:schemeClr val="accent1"/>
                          </a:solidFill>
                        </a:rPr>
                        <a:t>of a product as its price </a:t>
                      </a:r>
                      <a:r>
                        <a:rPr lang="en-US" altLang="ar-SA" sz="2600" i="1" dirty="0">
                          <a:solidFill>
                            <a:schemeClr val="accent1"/>
                          </a:solidFill>
                        </a:rPr>
                        <a:t>drops</a:t>
                      </a:r>
                      <a:r>
                        <a:rPr lang="en-US" altLang="ar-SA" sz="2600" dirty="0">
                          <a:solidFill>
                            <a:schemeClr val="accent1"/>
                          </a:solidFill>
                        </a:rPr>
                        <a:t>.</a:t>
                      </a:r>
                    </a:p>
                    <a:p>
                      <a:endParaRPr lang="en-US" sz="2600" dirty="0">
                        <a:solidFill>
                          <a:srgbClr val="0070C0"/>
                        </a:solidFill>
                      </a:endParaRPr>
                    </a:p>
                  </a:txBody>
                  <a:tcPr/>
                </a:tc>
                <a:extLst>
                  <a:ext uri="{0D108BD9-81ED-4DB2-BD59-A6C34878D82A}">
                    <a16:rowId xmlns:a16="http://schemas.microsoft.com/office/drawing/2014/main" val="10001"/>
                  </a:ext>
                </a:extLst>
              </a:tr>
            </a:tbl>
          </a:graphicData>
        </a:graphic>
      </p:graphicFrame>
      <p:sp>
        <p:nvSpPr>
          <p:cNvPr id="9" name="Slide Number Placeholder 2">
            <a:extLst>
              <a:ext uri="{FF2B5EF4-FFF2-40B4-BE49-F238E27FC236}">
                <a16:creationId xmlns:a16="http://schemas.microsoft.com/office/drawing/2014/main" id="{36186086-3C7E-46DF-9668-45B95C253C63}"/>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13</a:t>
            </a:fld>
            <a:endParaRPr lang="en-US" sz="2400" dirty="0">
              <a:solidFill>
                <a:schemeClr val="bg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0673" y="5094174"/>
            <a:ext cx="3800087" cy="1259859"/>
          </a:xfrm>
          <a:prstGeom prst="rect">
            <a:avLst/>
          </a:prstGeom>
        </p:spPr>
      </p:pic>
    </p:spTree>
    <p:extLst>
      <p:ext uri="{BB962C8B-B14F-4D97-AF65-F5344CB8AC3E}">
        <p14:creationId xmlns:p14="http://schemas.microsoft.com/office/powerpoint/2010/main" val="3482494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975" y="476125"/>
            <a:ext cx="8596668" cy="912222"/>
          </a:xfrm>
        </p:spPr>
        <p:txBody>
          <a:bodyPr/>
          <a:lstStyle/>
          <a:p>
            <a:r>
              <a:rPr lang="en-US" b="1" dirty="0"/>
              <a:t>Demand and Supply</a:t>
            </a:r>
          </a:p>
        </p:txBody>
      </p:sp>
      <p:sp>
        <p:nvSpPr>
          <p:cNvPr id="8" name="Slide Number Placeholder 2">
            <a:extLst>
              <a:ext uri="{FF2B5EF4-FFF2-40B4-BE49-F238E27FC236}">
                <a16:creationId xmlns:a16="http://schemas.microsoft.com/office/drawing/2014/main" id="{8A9B247E-E2E3-4F8C-A3A2-AA04607281E5}"/>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14</a:t>
            </a:fld>
            <a:endParaRPr lang="en-US" sz="2400" dirty="0">
              <a:solidFill>
                <a:schemeClr val="bg1"/>
              </a:solidFill>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4834" y="1644213"/>
            <a:ext cx="8109167" cy="4592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5958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433934" y="3865847"/>
            <a:ext cx="3583267" cy="2353798"/>
          </a:xfrm>
        </p:spPr>
      </p:pic>
      <p:sp>
        <p:nvSpPr>
          <p:cNvPr id="6" name="Slide Number Placeholder 2">
            <a:extLst>
              <a:ext uri="{FF2B5EF4-FFF2-40B4-BE49-F238E27FC236}">
                <a16:creationId xmlns:a16="http://schemas.microsoft.com/office/drawing/2014/main" id="{1CFBFEAE-65D2-4CE6-8D08-1A90A7F56A94}"/>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15</a:t>
            </a:fld>
            <a:endParaRPr lang="en-US" sz="2400" dirty="0">
              <a:solidFill>
                <a:schemeClr val="bg1"/>
              </a:solidFill>
            </a:endParaRPr>
          </a:p>
        </p:txBody>
      </p:sp>
      <p:sp>
        <p:nvSpPr>
          <p:cNvPr id="5" name="TextBox 4">
            <a:extLst>
              <a:ext uri="{FF2B5EF4-FFF2-40B4-BE49-F238E27FC236}">
                <a16:creationId xmlns:a16="http://schemas.microsoft.com/office/drawing/2014/main" id="{75415073-3759-4BB9-B10D-052121CCE923}"/>
              </a:ext>
            </a:extLst>
          </p:cNvPr>
          <p:cNvSpPr txBox="1"/>
          <p:nvPr/>
        </p:nvSpPr>
        <p:spPr>
          <a:xfrm>
            <a:off x="89125" y="1518295"/>
            <a:ext cx="11842401" cy="2554545"/>
          </a:xfrm>
          <a:prstGeom prst="rect">
            <a:avLst/>
          </a:prstGeom>
          <a:noFill/>
        </p:spPr>
        <p:txBody>
          <a:bodyPr wrap="square">
            <a:spAutoFit/>
          </a:bodyPr>
          <a:lstStyle/>
          <a:p>
            <a:r>
              <a:rPr lang="en-US" altLang="ar-SA" sz="2000" dirty="0">
                <a:solidFill>
                  <a:schemeClr val="accent1"/>
                </a:solidFill>
              </a:rPr>
              <a:t>When demand and supply curves are plotted on the same graph, the point at which they intersect is </a:t>
            </a:r>
            <a:r>
              <a:rPr lang="en-US" altLang="ar-SA" sz="2000" b="1" dirty="0">
                <a:solidFill>
                  <a:schemeClr val="accent1"/>
                </a:solidFill>
              </a:rPr>
              <a:t>the market price (also called the equilibrium price)—</a:t>
            </a:r>
          </a:p>
          <a:p>
            <a:r>
              <a:rPr lang="en-US" altLang="ar-SA" sz="2000" dirty="0">
                <a:solidFill>
                  <a:schemeClr val="accent1"/>
                </a:solidFill>
              </a:rPr>
              <a:t>the price at which the quantity of goods demanded and the quantity of goods supplied are equal. </a:t>
            </a:r>
          </a:p>
          <a:p>
            <a:r>
              <a:rPr lang="en-US" altLang="ar-SA" sz="2000" dirty="0">
                <a:solidFill>
                  <a:schemeClr val="accent1"/>
                </a:solidFill>
              </a:rPr>
              <a:t> A </a:t>
            </a:r>
            <a:r>
              <a:rPr lang="en-US" altLang="ar-SA" sz="2000" b="1" dirty="0">
                <a:solidFill>
                  <a:schemeClr val="accent1"/>
                </a:solidFill>
              </a:rPr>
              <a:t>Demand Curve </a:t>
            </a:r>
            <a:r>
              <a:rPr lang="en-US" altLang="ar-SA" sz="2000" dirty="0">
                <a:solidFill>
                  <a:schemeClr val="accent1"/>
                </a:solidFill>
              </a:rPr>
              <a:t>is a graph showing how many units of a product will be demanded (bought) at different prices.</a:t>
            </a:r>
          </a:p>
          <a:p>
            <a:r>
              <a:rPr lang="en-US" altLang="ar-SA" sz="2000" dirty="0">
                <a:solidFill>
                  <a:schemeClr val="accent1"/>
                </a:solidFill>
              </a:rPr>
              <a:t>A </a:t>
            </a:r>
            <a:r>
              <a:rPr lang="en-US" altLang="ar-SA" sz="2000" b="1" dirty="0">
                <a:solidFill>
                  <a:schemeClr val="accent1"/>
                </a:solidFill>
              </a:rPr>
              <a:t>Supply Curve </a:t>
            </a:r>
            <a:r>
              <a:rPr lang="en-US" altLang="ar-SA" sz="2000" dirty="0">
                <a:solidFill>
                  <a:schemeClr val="accent1"/>
                </a:solidFill>
              </a:rPr>
              <a:t>is a graph showing how many units of a product will be supplied (offered for sale) at different prices.</a:t>
            </a:r>
          </a:p>
          <a:p>
            <a:r>
              <a:rPr lang="en-US" altLang="ar-SA" sz="2000" b="1" dirty="0">
                <a:solidFill>
                  <a:schemeClr val="accent1"/>
                </a:solidFill>
              </a:rPr>
              <a:t>Surplus</a:t>
            </a:r>
            <a:r>
              <a:rPr lang="en-US" altLang="ar-SA" sz="2000" dirty="0">
                <a:solidFill>
                  <a:schemeClr val="accent1"/>
                </a:solidFill>
              </a:rPr>
              <a:t>: situation in which quantity supplied</a:t>
            </a:r>
            <a:r>
              <a:rPr lang="en-US" altLang="ar-SA" sz="2000" baseline="0" dirty="0">
                <a:solidFill>
                  <a:schemeClr val="accent1"/>
                </a:solidFill>
              </a:rPr>
              <a:t> exceeds the quantity demand.</a:t>
            </a:r>
          </a:p>
          <a:p>
            <a:r>
              <a:rPr lang="en-US" altLang="ar-SA" sz="2000" b="1" baseline="0" dirty="0">
                <a:solidFill>
                  <a:schemeClr val="accent1"/>
                </a:solidFill>
              </a:rPr>
              <a:t>Shortage</a:t>
            </a:r>
            <a:r>
              <a:rPr lang="en-US" altLang="ar-SA" sz="2000" baseline="0" dirty="0">
                <a:solidFill>
                  <a:schemeClr val="accent1"/>
                </a:solidFill>
              </a:rPr>
              <a:t>: situation in which quantity demanded exceeds quantity supplied.</a:t>
            </a:r>
            <a:endParaRPr lang="en-US" altLang="ar-SA" sz="2000" dirty="0">
              <a:solidFill>
                <a:schemeClr val="accent1"/>
              </a:solidFill>
            </a:endParaRPr>
          </a:p>
        </p:txBody>
      </p:sp>
      <p:sp>
        <p:nvSpPr>
          <p:cNvPr id="3" name="TextBox 2">
            <a:extLst>
              <a:ext uri="{FF2B5EF4-FFF2-40B4-BE49-F238E27FC236}">
                <a16:creationId xmlns:a16="http://schemas.microsoft.com/office/drawing/2014/main" id="{6741E080-E724-4EB0-AA61-FDFBB0BBF353}"/>
              </a:ext>
            </a:extLst>
          </p:cNvPr>
          <p:cNvSpPr txBox="1"/>
          <p:nvPr/>
        </p:nvSpPr>
        <p:spPr>
          <a:xfrm>
            <a:off x="1425102" y="638355"/>
            <a:ext cx="8816196" cy="646331"/>
          </a:xfrm>
          <a:prstGeom prst="rect">
            <a:avLst/>
          </a:prstGeom>
          <a:noFill/>
        </p:spPr>
        <p:txBody>
          <a:bodyPr wrap="square" rtlCol="0">
            <a:spAutoFit/>
          </a:bodyPr>
          <a:lstStyle/>
          <a:p>
            <a:r>
              <a:rPr lang="en-US" sz="3600" b="1" dirty="0"/>
              <a:t>Important Slide Notes</a:t>
            </a:r>
          </a:p>
        </p:txBody>
      </p:sp>
    </p:spTree>
    <p:extLst>
      <p:ext uri="{BB962C8B-B14F-4D97-AF65-F5344CB8AC3E}">
        <p14:creationId xmlns:p14="http://schemas.microsoft.com/office/powerpoint/2010/main" val="21898148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1CFBFEAE-65D2-4CE6-8D08-1A90A7F56A94}"/>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16</a:t>
            </a:fld>
            <a:endParaRPr lang="en-US" sz="2400" dirty="0">
              <a:solidFill>
                <a:schemeClr val="bg1"/>
              </a:solidFill>
            </a:endParaRPr>
          </a:p>
        </p:txBody>
      </p:sp>
      <p:sp>
        <p:nvSpPr>
          <p:cNvPr id="3" name="TextBox 2">
            <a:extLst>
              <a:ext uri="{FF2B5EF4-FFF2-40B4-BE49-F238E27FC236}">
                <a16:creationId xmlns:a16="http://schemas.microsoft.com/office/drawing/2014/main" id="{6741E080-E724-4EB0-AA61-FDFBB0BBF353}"/>
              </a:ext>
            </a:extLst>
          </p:cNvPr>
          <p:cNvSpPr txBox="1"/>
          <p:nvPr/>
        </p:nvSpPr>
        <p:spPr>
          <a:xfrm>
            <a:off x="1512785" y="412184"/>
            <a:ext cx="8816196" cy="646331"/>
          </a:xfrm>
          <a:prstGeom prst="rect">
            <a:avLst/>
          </a:prstGeom>
          <a:noFill/>
        </p:spPr>
        <p:txBody>
          <a:bodyPr wrap="square" rtlCol="0">
            <a:spAutoFit/>
          </a:bodyPr>
          <a:lstStyle/>
          <a:p>
            <a:r>
              <a:rPr lang="en-US" sz="3600" b="1" dirty="0"/>
              <a:t>Private enterprise system</a:t>
            </a:r>
          </a:p>
        </p:txBody>
      </p:sp>
      <p:sp>
        <p:nvSpPr>
          <p:cNvPr id="7" name="Content Placeholder 6">
            <a:extLst>
              <a:ext uri="{FF2B5EF4-FFF2-40B4-BE49-F238E27FC236}">
                <a16:creationId xmlns:a16="http://schemas.microsoft.com/office/drawing/2014/main" id="{B785A2AA-E551-4736-9A18-35E639D6A20F}"/>
              </a:ext>
            </a:extLst>
          </p:cNvPr>
          <p:cNvSpPr>
            <a:spLocks noGrp="1"/>
          </p:cNvSpPr>
          <p:nvPr>
            <p:ph idx="1"/>
          </p:nvPr>
        </p:nvSpPr>
        <p:spPr>
          <a:xfrm>
            <a:off x="1401393" y="1271458"/>
            <a:ext cx="10615808" cy="5066712"/>
          </a:xfrm>
        </p:spPr>
        <p:txBody>
          <a:bodyPr>
            <a:normAutofit/>
          </a:bodyPr>
          <a:lstStyle/>
          <a:p>
            <a:r>
              <a:rPr lang="en-US" dirty="0">
                <a:solidFill>
                  <a:schemeClr val="accent1"/>
                </a:solidFill>
              </a:rPr>
              <a:t>One that allows individuals to pursue their own interests with minimal government restriction</a:t>
            </a:r>
          </a:p>
          <a:p>
            <a:pPr marL="0" indent="0">
              <a:buNone/>
            </a:pPr>
            <a:r>
              <a:rPr lang="en-US" dirty="0">
                <a:solidFill>
                  <a:schemeClr val="accent1"/>
                </a:solidFill>
              </a:rPr>
              <a:t>1- </a:t>
            </a:r>
            <a:r>
              <a:rPr lang="en-US" b="1" dirty="0">
                <a:solidFill>
                  <a:schemeClr val="accent1"/>
                </a:solidFill>
              </a:rPr>
              <a:t>Private property rights: </a:t>
            </a:r>
            <a:r>
              <a:rPr lang="en-US" dirty="0">
                <a:solidFill>
                  <a:schemeClr val="accent1"/>
                </a:solidFill>
              </a:rPr>
              <a:t>ownership of the resources used to create wealth in the hand of individuals</a:t>
            </a:r>
          </a:p>
          <a:p>
            <a:pPr marL="0" indent="0">
              <a:buNone/>
            </a:pPr>
            <a:r>
              <a:rPr lang="en-US" dirty="0">
                <a:solidFill>
                  <a:schemeClr val="accent1"/>
                </a:solidFill>
              </a:rPr>
              <a:t>2- </a:t>
            </a:r>
            <a:r>
              <a:rPr lang="en-US" b="1" dirty="0">
                <a:solidFill>
                  <a:schemeClr val="accent1"/>
                </a:solidFill>
              </a:rPr>
              <a:t>Freedom of choice: </a:t>
            </a:r>
            <a:r>
              <a:rPr lang="en-US" dirty="0">
                <a:solidFill>
                  <a:schemeClr val="accent1"/>
                </a:solidFill>
              </a:rPr>
              <a:t>you can sell your labor to any employer you choose</a:t>
            </a:r>
          </a:p>
          <a:p>
            <a:pPr marL="0" indent="0">
              <a:buNone/>
            </a:pPr>
            <a:r>
              <a:rPr lang="en-US" dirty="0">
                <a:solidFill>
                  <a:schemeClr val="accent1"/>
                </a:solidFill>
              </a:rPr>
              <a:t>3- </a:t>
            </a:r>
            <a:r>
              <a:rPr lang="en-US" b="1" dirty="0">
                <a:solidFill>
                  <a:schemeClr val="accent1"/>
                </a:solidFill>
              </a:rPr>
              <a:t>Profits: </a:t>
            </a:r>
            <a:r>
              <a:rPr lang="en-US" dirty="0">
                <a:solidFill>
                  <a:schemeClr val="accent1"/>
                </a:solidFill>
              </a:rPr>
              <a:t>the lure of profits leads some people to abandon the security of working for someone else and take the risks of entrepreneurship</a:t>
            </a:r>
          </a:p>
          <a:p>
            <a:pPr marL="0" indent="0">
              <a:buNone/>
            </a:pPr>
            <a:r>
              <a:rPr lang="en-US" b="1" dirty="0">
                <a:solidFill>
                  <a:schemeClr val="accent1"/>
                </a:solidFill>
              </a:rPr>
              <a:t>4- Competition: </a:t>
            </a:r>
            <a:r>
              <a:rPr lang="en-US" dirty="0">
                <a:solidFill>
                  <a:schemeClr val="accent1"/>
                </a:solidFill>
              </a:rPr>
              <a:t>occurs when two or more businesses vie for the same resources or customers</a:t>
            </a:r>
          </a:p>
        </p:txBody>
      </p:sp>
    </p:spTree>
    <p:extLst>
      <p:ext uri="{BB962C8B-B14F-4D97-AF65-F5344CB8AC3E}">
        <p14:creationId xmlns:p14="http://schemas.microsoft.com/office/powerpoint/2010/main" val="2129456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0665" y="402268"/>
            <a:ext cx="10515600" cy="1325563"/>
          </a:xfrm>
        </p:spPr>
        <p:txBody>
          <a:bodyPr/>
          <a:lstStyle/>
          <a:p>
            <a:r>
              <a:rPr lang="en-US" b="1" dirty="0"/>
              <a:t>Competition</a:t>
            </a:r>
          </a:p>
        </p:txBody>
      </p:sp>
      <p:sp>
        <p:nvSpPr>
          <p:cNvPr id="3" name="Content Placeholder 2"/>
          <p:cNvSpPr>
            <a:spLocks noGrp="1"/>
          </p:cNvSpPr>
          <p:nvPr>
            <p:ph idx="1"/>
          </p:nvPr>
        </p:nvSpPr>
        <p:spPr>
          <a:xfrm>
            <a:off x="1750665" y="1727831"/>
            <a:ext cx="9603135" cy="1457822"/>
          </a:xfrm>
        </p:spPr>
        <p:txBody>
          <a:bodyPr/>
          <a:lstStyle/>
          <a:p>
            <a:r>
              <a:rPr lang="en-US" sz="3200" b="1" dirty="0">
                <a:solidFill>
                  <a:schemeClr val="accent1"/>
                </a:solidFill>
              </a:rPr>
              <a:t>Competition</a:t>
            </a:r>
            <a:r>
              <a:rPr lang="en-US" sz="3200" dirty="0">
                <a:solidFill>
                  <a:schemeClr val="accent1"/>
                </a:solidFill>
              </a:rPr>
              <a:t>: </a:t>
            </a:r>
            <a:r>
              <a:rPr lang="en-US" altLang="ar-SA" sz="3200" dirty="0">
                <a:solidFill>
                  <a:schemeClr val="accent1"/>
                </a:solidFill>
              </a:rPr>
              <a:t>occurs when two or more businesses vie for the same resources or customers</a:t>
            </a:r>
          </a:p>
          <a:p>
            <a:pPr marL="0" indent="0">
              <a:buNone/>
            </a:pPr>
            <a:endParaRPr lang="en-US" dirty="0"/>
          </a:p>
        </p:txBody>
      </p:sp>
      <p:sp>
        <p:nvSpPr>
          <p:cNvPr id="8" name="Slide Number Placeholder 2">
            <a:extLst>
              <a:ext uri="{FF2B5EF4-FFF2-40B4-BE49-F238E27FC236}">
                <a16:creationId xmlns:a16="http://schemas.microsoft.com/office/drawing/2014/main" id="{8AB8B95F-63A9-4340-99B9-EB4C2D0F7E45}"/>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17</a:t>
            </a:fld>
            <a:endParaRPr lang="en-US" sz="2400" dirty="0">
              <a:solidFill>
                <a:schemeClr val="bg1"/>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49138" y="2924773"/>
            <a:ext cx="6130834" cy="3161211"/>
          </a:xfrm>
          <a:prstGeom prst="rect">
            <a:avLst/>
          </a:prstGeom>
        </p:spPr>
      </p:pic>
    </p:spTree>
    <p:extLst>
      <p:ext uri="{BB962C8B-B14F-4D97-AF65-F5344CB8AC3E}">
        <p14:creationId xmlns:p14="http://schemas.microsoft.com/office/powerpoint/2010/main" val="1574956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6125" y="497825"/>
            <a:ext cx="8596668" cy="840377"/>
          </a:xfrm>
        </p:spPr>
        <p:txBody>
          <a:bodyPr>
            <a:normAutofit fontScale="90000"/>
          </a:bodyPr>
          <a:lstStyle/>
          <a:p>
            <a:r>
              <a:rPr lang="en-US" b="1" dirty="0"/>
              <a:t>Degrees of Competition: Perfect Competition </a:t>
            </a:r>
          </a:p>
        </p:txBody>
      </p:sp>
      <p:sp>
        <p:nvSpPr>
          <p:cNvPr id="3" name="Content Placeholder 2"/>
          <p:cNvSpPr>
            <a:spLocks noGrp="1"/>
          </p:cNvSpPr>
          <p:nvPr>
            <p:ph idx="1"/>
          </p:nvPr>
        </p:nvSpPr>
        <p:spPr>
          <a:xfrm>
            <a:off x="198253" y="1728943"/>
            <a:ext cx="12017201" cy="3880773"/>
          </a:xfrm>
        </p:spPr>
        <p:txBody>
          <a:bodyPr>
            <a:noAutofit/>
          </a:bodyPr>
          <a:lstStyle/>
          <a:p>
            <a:pPr>
              <a:buClr>
                <a:srgbClr val="254061"/>
              </a:buClr>
            </a:pPr>
            <a:r>
              <a:rPr lang="en-US" altLang="ar-SA" sz="3200" dirty="0">
                <a:solidFill>
                  <a:schemeClr val="accent1"/>
                </a:solidFill>
              </a:rPr>
              <a:t>For </a:t>
            </a:r>
            <a:r>
              <a:rPr lang="en-US" altLang="ar-SA" sz="3200" b="1" dirty="0">
                <a:solidFill>
                  <a:schemeClr val="accent1"/>
                </a:solidFill>
              </a:rPr>
              <a:t>perfect competition </a:t>
            </a:r>
            <a:r>
              <a:rPr lang="en-US" altLang="ar-SA" sz="3200" dirty="0">
                <a:solidFill>
                  <a:schemeClr val="accent1"/>
                </a:solidFill>
              </a:rPr>
              <a:t>to exist, two conditions must prevail:</a:t>
            </a:r>
          </a:p>
          <a:p>
            <a:pPr>
              <a:buClr>
                <a:schemeClr val="accent2"/>
              </a:buClr>
              <a:buFont typeface="Calibri" panose="020F0502020204030204" pitchFamily="34" charset="0"/>
              <a:buAutoNum type="arabicPeriod"/>
            </a:pPr>
            <a:r>
              <a:rPr lang="en-US" altLang="ar-SA" sz="3200" dirty="0">
                <a:solidFill>
                  <a:schemeClr val="accent1"/>
                </a:solidFill>
              </a:rPr>
              <a:t>all firms in an industry must be small, and </a:t>
            </a:r>
          </a:p>
          <a:p>
            <a:pPr>
              <a:buClr>
                <a:schemeClr val="accent2"/>
              </a:buClr>
              <a:buFont typeface="Calibri" panose="020F0502020204030204" pitchFamily="34" charset="0"/>
              <a:buAutoNum type="arabicPeriod"/>
            </a:pPr>
            <a:r>
              <a:rPr lang="en-US" altLang="ar-SA" sz="3200" dirty="0">
                <a:solidFill>
                  <a:schemeClr val="accent1"/>
                </a:solidFill>
              </a:rPr>
              <a:t>the number of firms in the industry must be large</a:t>
            </a:r>
          </a:p>
          <a:p>
            <a:pPr lvl="1">
              <a:buClr>
                <a:schemeClr val="accent2"/>
              </a:buClr>
              <a:buFont typeface="Wingdings 3" panose="05040102010807070707" pitchFamily="18" charset="2"/>
              <a:buChar char=""/>
            </a:pPr>
            <a:r>
              <a:rPr lang="en-US" sz="3200" dirty="0">
                <a:solidFill>
                  <a:schemeClr val="accent1"/>
                </a:solidFill>
              </a:rPr>
              <a:t>The products of each firm are so similar or identical</a:t>
            </a:r>
          </a:p>
          <a:p>
            <a:pPr lvl="1">
              <a:buClr>
                <a:schemeClr val="accent2"/>
              </a:buClr>
              <a:buFont typeface="Wingdings 3" panose="05040102010807070707" pitchFamily="18" charset="2"/>
              <a:buChar char=""/>
            </a:pPr>
            <a:r>
              <a:rPr lang="en-US" sz="3200" dirty="0">
                <a:solidFill>
                  <a:schemeClr val="accent1"/>
                </a:solidFill>
              </a:rPr>
              <a:t>Buyers and sellers know the prices that others are paying and receiving</a:t>
            </a:r>
          </a:p>
          <a:p>
            <a:pPr lvl="1">
              <a:buClr>
                <a:schemeClr val="accent2"/>
              </a:buClr>
              <a:buFont typeface="Wingdings 3" panose="05040102010807070707" pitchFamily="18" charset="2"/>
              <a:buChar char=""/>
            </a:pPr>
            <a:r>
              <a:rPr lang="en-US" sz="3200" dirty="0">
                <a:solidFill>
                  <a:schemeClr val="accent1"/>
                </a:solidFill>
              </a:rPr>
              <a:t>It is easy for firms to enter or leave the market</a:t>
            </a:r>
          </a:p>
          <a:p>
            <a:pPr lvl="1">
              <a:buClr>
                <a:schemeClr val="accent2"/>
              </a:buClr>
              <a:buFont typeface="Wingdings 3" panose="05040102010807070707" pitchFamily="18" charset="2"/>
              <a:buChar char=""/>
            </a:pPr>
            <a:r>
              <a:rPr lang="en-US" sz="3200" dirty="0">
                <a:solidFill>
                  <a:schemeClr val="accent1"/>
                </a:solidFill>
              </a:rPr>
              <a:t>Prices are set by supply and demand</a:t>
            </a:r>
            <a:endParaRPr lang="en-US" altLang="ar-SA" sz="3200" dirty="0">
              <a:solidFill>
                <a:schemeClr val="accent1"/>
              </a:solidFill>
            </a:endParaRPr>
          </a:p>
        </p:txBody>
      </p:sp>
      <p:sp>
        <p:nvSpPr>
          <p:cNvPr id="8" name="Slide Number Placeholder 2">
            <a:extLst>
              <a:ext uri="{FF2B5EF4-FFF2-40B4-BE49-F238E27FC236}">
                <a16:creationId xmlns:a16="http://schemas.microsoft.com/office/drawing/2014/main" id="{FBCFEA03-8931-417C-A780-2765A720535D}"/>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18</a:t>
            </a:fld>
            <a:endParaRPr lang="en-US" sz="2400" dirty="0">
              <a:solidFill>
                <a:schemeClr val="bg1"/>
              </a:solidFill>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1234" t="35539" r="12021" b="25404"/>
          <a:stretch/>
        </p:blipFill>
        <p:spPr>
          <a:xfrm>
            <a:off x="9285728" y="4681509"/>
            <a:ext cx="2719746" cy="913191"/>
          </a:xfrm>
          <a:prstGeom prst="rect">
            <a:avLst/>
          </a:prstGeom>
        </p:spPr>
      </p:pic>
      <p:sp>
        <p:nvSpPr>
          <p:cNvPr id="7" name="TextBox 6">
            <a:extLst>
              <a:ext uri="{FF2B5EF4-FFF2-40B4-BE49-F238E27FC236}">
                <a16:creationId xmlns:a16="http://schemas.microsoft.com/office/drawing/2014/main" id="{51E89609-1F29-4BB7-9B24-06DF80A89EE6}"/>
              </a:ext>
            </a:extLst>
          </p:cNvPr>
          <p:cNvSpPr txBox="1"/>
          <p:nvPr/>
        </p:nvSpPr>
        <p:spPr>
          <a:xfrm>
            <a:off x="398668" y="5878773"/>
            <a:ext cx="11993747" cy="369332"/>
          </a:xfrm>
          <a:prstGeom prst="rect">
            <a:avLst/>
          </a:prstGeom>
          <a:noFill/>
        </p:spPr>
        <p:txBody>
          <a:bodyPr wrap="square">
            <a:spAutoFit/>
          </a:bodyPr>
          <a:lstStyle/>
          <a:p>
            <a:r>
              <a:rPr lang="en-US" sz="1800" i="1" kern="1200" dirty="0">
                <a:solidFill>
                  <a:schemeClr val="accent1"/>
                </a:solidFill>
                <a:effectLst/>
                <a:latin typeface="+mn-lt"/>
                <a:ea typeface="+mn-ea"/>
                <a:cs typeface="+mn-cs"/>
              </a:rPr>
              <a:t>perfect competition </a:t>
            </a:r>
            <a:r>
              <a:rPr lang="en-US" sz="1800" kern="1200" dirty="0">
                <a:solidFill>
                  <a:schemeClr val="accent1"/>
                </a:solidFill>
                <a:effectLst/>
                <a:latin typeface="+mn-lt"/>
                <a:ea typeface="+mn-ea"/>
                <a:cs typeface="+mn-cs"/>
              </a:rPr>
              <a:t>is characterized by (a) many buyers, (b) many sellers, and (c) buyers and sellers who accept a going price. </a:t>
            </a:r>
            <a:endParaRPr lang="en-US" dirty="0">
              <a:solidFill>
                <a:schemeClr val="accent1"/>
              </a:solidFill>
            </a:endParaRPr>
          </a:p>
        </p:txBody>
      </p:sp>
    </p:spTree>
    <p:extLst>
      <p:ext uri="{BB962C8B-B14F-4D97-AF65-F5344CB8AC3E}">
        <p14:creationId xmlns:p14="http://schemas.microsoft.com/office/powerpoint/2010/main" val="2929398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921" y="322063"/>
            <a:ext cx="8596668" cy="925286"/>
          </a:xfrm>
        </p:spPr>
        <p:txBody>
          <a:bodyPr>
            <a:normAutofit fontScale="90000"/>
          </a:bodyPr>
          <a:lstStyle/>
          <a:p>
            <a:r>
              <a:rPr lang="en-US" b="1" dirty="0"/>
              <a:t>Degrees of Competition: Monopolistic Competition </a:t>
            </a:r>
          </a:p>
        </p:txBody>
      </p:sp>
      <p:sp>
        <p:nvSpPr>
          <p:cNvPr id="3" name="Content Placeholder 2"/>
          <p:cNvSpPr>
            <a:spLocks noGrp="1"/>
          </p:cNvSpPr>
          <p:nvPr>
            <p:ph idx="1"/>
          </p:nvPr>
        </p:nvSpPr>
        <p:spPr>
          <a:xfrm>
            <a:off x="1119720" y="1679705"/>
            <a:ext cx="11072280" cy="1268621"/>
          </a:xfrm>
        </p:spPr>
        <p:txBody>
          <a:bodyPr>
            <a:normAutofit fontScale="92500" lnSpcReduction="10000"/>
          </a:bodyPr>
          <a:lstStyle/>
          <a:p>
            <a:r>
              <a:rPr lang="en-US" sz="3200" dirty="0">
                <a:solidFill>
                  <a:schemeClr val="accent1"/>
                </a:solidFill>
              </a:rPr>
              <a:t>Market or industry characterized by numerous buyers and relatively numerous sellers trying to differentiate their products from those of competitors</a:t>
            </a:r>
          </a:p>
        </p:txBody>
      </p:sp>
      <p:sp>
        <p:nvSpPr>
          <p:cNvPr id="10" name="Slide Number Placeholder 2">
            <a:extLst>
              <a:ext uri="{FF2B5EF4-FFF2-40B4-BE49-F238E27FC236}">
                <a16:creationId xmlns:a16="http://schemas.microsoft.com/office/drawing/2014/main" id="{59BA66CC-AB39-4B68-856F-90BC37068392}"/>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19</a:t>
            </a:fld>
            <a:endParaRPr lang="en-US" sz="2400" dirty="0">
              <a:solidFill>
                <a:schemeClr val="bg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6501" y="3802063"/>
            <a:ext cx="3175000" cy="23749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3895367"/>
            <a:ext cx="2893483" cy="2374900"/>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r="29951"/>
          <a:stretch/>
        </p:blipFill>
        <p:spPr>
          <a:xfrm>
            <a:off x="4505500" y="3813039"/>
            <a:ext cx="2443510" cy="2352947"/>
          </a:xfrm>
          <a:prstGeom prst="rect">
            <a:avLst/>
          </a:prstGeom>
        </p:spPr>
      </p:pic>
    </p:spTree>
    <p:extLst>
      <p:ext uri="{BB962C8B-B14F-4D97-AF65-F5344CB8AC3E}">
        <p14:creationId xmlns:p14="http://schemas.microsoft.com/office/powerpoint/2010/main" val="1287287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6481" y="300375"/>
            <a:ext cx="8596668" cy="814252"/>
          </a:xfrm>
        </p:spPr>
        <p:txBody>
          <a:bodyPr/>
          <a:lstStyle/>
          <a:p>
            <a:r>
              <a:rPr lang="en-US" b="1" dirty="0"/>
              <a:t>Degrees of Competition: Oligopoly</a:t>
            </a:r>
          </a:p>
        </p:txBody>
      </p:sp>
      <p:sp>
        <p:nvSpPr>
          <p:cNvPr id="3" name="Content Placeholder 2"/>
          <p:cNvSpPr>
            <a:spLocks noGrp="1"/>
          </p:cNvSpPr>
          <p:nvPr>
            <p:ph idx="1"/>
          </p:nvPr>
        </p:nvSpPr>
        <p:spPr>
          <a:xfrm>
            <a:off x="652272" y="1729112"/>
            <a:ext cx="11539728" cy="1619420"/>
          </a:xfrm>
        </p:spPr>
        <p:txBody>
          <a:bodyPr>
            <a:normAutofit/>
          </a:bodyPr>
          <a:lstStyle/>
          <a:p>
            <a:r>
              <a:rPr lang="en-US" sz="3200" dirty="0">
                <a:solidFill>
                  <a:schemeClr val="accent1"/>
                </a:solidFill>
              </a:rPr>
              <a:t>Market or industry characterized by a handful of (generally large) sellers with the power to influence the prices of their products.</a:t>
            </a:r>
          </a:p>
          <a:p>
            <a:pPr marL="0" indent="0">
              <a:buNone/>
            </a:pPr>
            <a:endParaRPr lang="en-US" sz="2800" dirty="0">
              <a:solidFill>
                <a:srgbClr val="0070C0"/>
              </a:solidFill>
            </a:endParaRPr>
          </a:p>
          <a:p>
            <a:endParaRPr lang="en-US" sz="2800" dirty="0">
              <a:solidFill>
                <a:srgbClr val="0070C0"/>
              </a:solidFill>
            </a:endParaRPr>
          </a:p>
        </p:txBody>
      </p:sp>
      <p:sp>
        <p:nvSpPr>
          <p:cNvPr id="9" name="Slide Number Placeholder 2">
            <a:extLst>
              <a:ext uri="{FF2B5EF4-FFF2-40B4-BE49-F238E27FC236}">
                <a16:creationId xmlns:a16="http://schemas.microsoft.com/office/drawing/2014/main" id="{B2197626-33E8-4D3D-B8ED-B3B89FDE7A3A}"/>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20</a:t>
            </a:fld>
            <a:endParaRPr lang="en-US" sz="2400" dirty="0">
              <a:solidFill>
                <a:schemeClr val="bg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5999" y="4336848"/>
            <a:ext cx="3242310" cy="126690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5815" y="3999482"/>
            <a:ext cx="3095625" cy="1743891"/>
          </a:xfrm>
          <a:prstGeom prst="rect">
            <a:avLst/>
          </a:prstGeom>
        </p:spPr>
      </p:pic>
    </p:spTree>
    <p:extLst>
      <p:ext uri="{BB962C8B-B14F-4D97-AF65-F5344CB8AC3E}">
        <p14:creationId xmlns:p14="http://schemas.microsoft.com/office/powerpoint/2010/main" val="2046695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7885" y="507294"/>
            <a:ext cx="8596668" cy="644434"/>
          </a:xfrm>
        </p:spPr>
        <p:txBody>
          <a:bodyPr>
            <a:normAutofit fontScale="90000"/>
          </a:bodyPr>
          <a:lstStyle/>
          <a:p>
            <a:r>
              <a:rPr lang="en-US" b="1" dirty="0"/>
              <a:t>Degrees of Competition: Monopoly</a:t>
            </a:r>
          </a:p>
        </p:txBody>
      </p:sp>
      <p:sp>
        <p:nvSpPr>
          <p:cNvPr id="3" name="Content Placeholder 2"/>
          <p:cNvSpPr>
            <a:spLocks noGrp="1"/>
          </p:cNvSpPr>
          <p:nvPr>
            <p:ph idx="1"/>
          </p:nvPr>
        </p:nvSpPr>
        <p:spPr>
          <a:xfrm>
            <a:off x="677334" y="1559698"/>
            <a:ext cx="8596668" cy="3880773"/>
          </a:xfrm>
        </p:spPr>
        <p:txBody>
          <a:bodyPr>
            <a:normAutofit/>
          </a:bodyPr>
          <a:lstStyle/>
          <a:p>
            <a:r>
              <a:rPr lang="en-US" sz="2800" dirty="0">
                <a:solidFill>
                  <a:schemeClr val="accent1"/>
                </a:solidFill>
              </a:rPr>
              <a:t>Market or industry in which there is only one producer that can therefore set the prices of its products</a:t>
            </a:r>
          </a:p>
          <a:p>
            <a:r>
              <a:rPr lang="en-US" sz="2800" b="1" dirty="0">
                <a:solidFill>
                  <a:schemeClr val="accent1"/>
                </a:solidFill>
              </a:rPr>
              <a:t>Natural Monopoly </a:t>
            </a:r>
          </a:p>
          <a:p>
            <a:pPr lvl="1"/>
            <a:r>
              <a:rPr lang="en-US" sz="2800" dirty="0">
                <a:solidFill>
                  <a:schemeClr val="accent1"/>
                </a:solidFill>
              </a:rPr>
              <a:t>industry in which one company can most efficiently supply all needed goods or services</a:t>
            </a:r>
          </a:p>
          <a:p>
            <a:pPr marL="457200" lvl="1" indent="0">
              <a:buNone/>
            </a:pPr>
            <a:endParaRPr lang="en-US" sz="2800" dirty="0">
              <a:solidFill>
                <a:srgbClr val="0070C0"/>
              </a:solidFill>
            </a:endParaRPr>
          </a:p>
        </p:txBody>
      </p:sp>
      <p:sp>
        <p:nvSpPr>
          <p:cNvPr id="8" name="Slide Number Placeholder 2">
            <a:extLst>
              <a:ext uri="{FF2B5EF4-FFF2-40B4-BE49-F238E27FC236}">
                <a16:creationId xmlns:a16="http://schemas.microsoft.com/office/drawing/2014/main" id="{A04C009D-0866-4E3D-9A8E-437FF8EBC450}"/>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21</a:t>
            </a:fld>
            <a:endParaRPr lang="en-US" sz="2400" dirty="0">
              <a:solidFill>
                <a:schemeClr val="bg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9231" y="3859531"/>
            <a:ext cx="4799086" cy="2388869"/>
          </a:xfrm>
          <a:prstGeom prst="rect">
            <a:avLst/>
          </a:prstGeom>
        </p:spPr>
      </p:pic>
    </p:spTree>
    <p:extLst>
      <p:ext uri="{BB962C8B-B14F-4D97-AF65-F5344CB8AC3E}">
        <p14:creationId xmlns:p14="http://schemas.microsoft.com/office/powerpoint/2010/main" val="2065334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1057" y="365125"/>
            <a:ext cx="5520301" cy="1325563"/>
          </a:xfrm>
        </p:spPr>
        <p:txBody>
          <a:bodyPr/>
          <a:lstStyle/>
          <a:p>
            <a:r>
              <a:rPr lang="en-US" b="1" dirty="0"/>
              <a:t>Degrees of Competition</a:t>
            </a:r>
          </a:p>
        </p:txBody>
      </p:sp>
      <p:pic>
        <p:nvPicPr>
          <p:cNvPr id="4"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768" t="17029" r="1086" b="1190"/>
          <a:stretch/>
        </p:blipFill>
        <p:spPr bwMode="auto">
          <a:xfrm>
            <a:off x="2252972" y="1690688"/>
            <a:ext cx="8660048" cy="3807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a:extLst>
              <a:ext uri="{FF2B5EF4-FFF2-40B4-BE49-F238E27FC236}">
                <a16:creationId xmlns:a16="http://schemas.microsoft.com/office/drawing/2014/main" id="{80694F85-E8B0-4B30-8F5C-DC0F52DC3A36}"/>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22</a:t>
            </a:fld>
            <a:endParaRPr lang="en-US" sz="2400" dirty="0">
              <a:solidFill>
                <a:schemeClr val="bg1"/>
              </a:solidFill>
            </a:endParaRPr>
          </a:p>
        </p:txBody>
      </p:sp>
    </p:spTree>
    <p:extLst>
      <p:ext uri="{BB962C8B-B14F-4D97-AF65-F5344CB8AC3E}">
        <p14:creationId xmlns:p14="http://schemas.microsoft.com/office/powerpoint/2010/main" val="903870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7727" y="388318"/>
            <a:ext cx="8902297" cy="1325563"/>
          </a:xfrm>
        </p:spPr>
        <p:txBody>
          <a:bodyPr/>
          <a:lstStyle/>
          <a:p>
            <a:r>
              <a:rPr lang="en-US" b="1" dirty="0"/>
              <a:t>Economic Indicators</a:t>
            </a:r>
          </a:p>
        </p:txBody>
      </p:sp>
      <p:sp>
        <p:nvSpPr>
          <p:cNvPr id="3" name="Content Placeholder 2"/>
          <p:cNvSpPr>
            <a:spLocks noGrp="1"/>
          </p:cNvSpPr>
          <p:nvPr>
            <p:ph idx="1"/>
          </p:nvPr>
        </p:nvSpPr>
        <p:spPr>
          <a:xfrm>
            <a:off x="344424" y="1825625"/>
            <a:ext cx="10515600" cy="1325563"/>
          </a:xfrm>
        </p:spPr>
        <p:txBody>
          <a:bodyPr>
            <a:normAutofit/>
          </a:bodyPr>
          <a:lstStyle/>
          <a:p>
            <a:pPr lvl="1"/>
            <a:r>
              <a:rPr lang="en-US" altLang="ar-SA" sz="2800" dirty="0">
                <a:solidFill>
                  <a:schemeClr val="accent1"/>
                </a:solidFill>
              </a:rPr>
              <a:t>statistics that show whether an economic system is strengthening, weakening, or remaining stable</a:t>
            </a:r>
          </a:p>
          <a:p>
            <a:pPr lvl="1"/>
            <a:r>
              <a:rPr lang="en-US" altLang="ar-SA" sz="2800" dirty="0">
                <a:solidFill>
                  <a:schemeClr val="accent1"/>
                </a:solidFill>
              </a:rPr>
              <a:t>help assess the performance of an economy</a:t>
            </a:r>
          </a:p>
          <a:p>
            <a:pPr marL="0" indent="0">
              <a:buNone/>
            </a:pPr>
            <a:endParaRPr lang="en-US" sz="2800" dirty="0">
              <a:solidFill>
                <a:srgbClr val="0070C0"/>
              </a:solidFill>
            </a:endParaRPr>
          </a:p>
        </p:txBody>
      </p:sp>
      <p:sp>
        <p:nvSpPr>
          <p:cNvPr id="9" name="Slide Number Placeholder 2">
            <a:extLst>
              <a:ext uri="{FF2B5EF4-FFF2-40B4-BE49-F238E27FC236}">
                <a16:creationId xmlns:a16="http://schemas.microsoft.com/office/drawing/2014/main" id="{364533D9-4619-4024-9D58-BD873E7C4FB4}"/>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23</a:t>
            </a:fld>
            <a:endParaRPr lang="en-US" sz="2400" dirty="0">
              <a:solidFill>
                <a:schemeClr val="bg1"/>
              </a:solidFill>
            </a:endParaRPr>
          </a:p>
        </p:txBody>
      </p:sp>
      <p:pic>
        <p:nvPicPr>
          <p:cNvPr id="5124" name="Picture 4" descr="Image result for economic indicator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3183" b="39389"/>
          <a:stretch/>
        </p:blipFill>
        <p:spPr bwMode="auto">
          <a:xfrm>
            <a:off x="5300255" y="4001294"/>
            <a:ext cx="1915272" cy="198344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t="12543" b="27797"/>
          <a:stretch/>
        </p:blipFill>
        <p:spPr>
          <a:xfrm>
            <a:off x="2757902" y="4001294"/>
            <a:ext cx="1709480" cy="1983442"/>
          </a:xfrm>
          <a:prstGeom prst="rect">
            <a:avLst/>
          </a:prstGeom>
        </p:spPr>
      </p:pic>
    </p:spTree>
    <p:extLst>
      <p:ext uri="{BB962C8B-B14F-4D97-AF65-F5344CB8AC3E}">
        <p14:creationId xmlns:p14="http://schemas.microsoft.com/office/powerpoint/2010/main" val="11270729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532" y="280671"/>
            <a:ext cx="8596668" cy="1320800"/>
          </a:xfrm>
        </p:spPr>
        <p:txBody>
          <a:bodyPr>
            <a:normAutofit/>
          </a:bodyPr>
          <a:lstStyle/>
          <a:p>
            <a:r>
              <a:rPr lang="en-US" sz="3600" b="1" dirty="0"/>
              <a:t>Economic Growth, Aggregate Output, and Standard of Living</a:t>
            </a:r>
          </a:p>
        </p:txBody>
      </p:sp>
      <p:sp>
        <p:nvSpPr>
          <p:cNvPr id="3" name="Content Placeholder 2"/>
          <p:cNvSpPr>
            <a:spLocks noGrp="1"/>
          </p:cNvSpPr>
          <p:nvPr>
            <p:ph idx="1"/>
          </p:nvPr>
        </p:nvSpPr>
        <p:spPr>
          <a:xfrm>
            <a:off x="2014509" y="1737996"/>
            <a:ext cx="8596668" cy="2688094"/>
          </a:xfrm>
        </p:spPr>
        <p:txBody>
          <a:bodyPr>
            <a:normAutofit fontScale="25000" lnSpcReduction="20000"/>
          </a:bodyPr>
          <a:lstStyle/>
          <a:p>
            <a:pPr>
              <a:defRPr/>
            </a:pPr>
            <a:r>
              <a:rPr lang="en-US" sz="9600" b="1" dirty="0">
                <a:solidFill>
                  <a:schemeClr val="accent1"/>
                </a:solidFill>
              </a:rPr>
              <a:t>Business cycle: </a:t>
            </a:r>
            <a:r>
              <a:rPr lang="en-US" sz="9600" dirty="0">
                <a:solidFill>
                  <a:schemeClr val="accent1"/>
                </a:solidFill>
              </a:rPr>
              <a:t>the pattern of short-term ups and downs (or expansions and contractions) in an economy </a:t>
            </a:r>
          </a:p>
          <a:p>
            <a:pPr marL="457200" indent="-457200">
              <a:buFont typeface="Arial" panose="020B0604020202020204" pitchFamily="34" charset="0"/>
              <a:buChar char="•"/>
              <a:defRPr/>
            </a:pPr>
            <a:r>
              <a:rPr lang="en-US" sz="9600" b="1" dirty="0">
                <a:solidFill>
                  <a:schemeClr val="accent1"/>
                </a:solidFill>
              </a:rPr>
              <a:t>Aggregate output </a:t>
            </a:r>
          </a:p>
          <a:p>
            <a:pPr lvl="1"/>
            <a:r>
              <a:rPr lang="en-US" sz="9600" dirty="0">
                <a:solidFill>
                  <a:schemeClr val="accent1"/>
                </a:solidFill>
              </a:rPr>
              <a:t>the total quantity of goods and services produced by an economic system during a given period</a:t>
            </a:r>
          </a:p>
          <a:p>
            <a:pPr lvl="1"/>
            <a:r>
              <a:rPr lang="en-US" sz="9600" dirty="0">
                <a:solidFill>
                  <a:schemeClr val="accent1"/>
                </a:solidFill>
              </a:rPr>
              <a:t>primary measure of growth in the business cycle</a:t>
            </a:r>
          </a:p>
          <a:p>
            <a:pPr lvl="1"/>
            <a:endParaRPr lang="en-US" sz="9600" b="1" dirty="0">
              <a:solidFill>
                <a:schemeClr val="accent1"/>
              </a:solidFill>
            </a:endParaRPr>
          </a:p>
          <a:p>
            <a:pPr>
              <a:defRPr/>
            </a:pPr>
            <a:r>
              <a:rPr lang="en-US" sz="9600" b="1" dirty="0">
                <a:solidFill>
                  <a:schemeClr val="accent1"/>
                </a:solidFill>
              </a:rPr>
              <a:t>Standard of living: </a:t>
            </a:r>
            <a:r>
              <a:rPr lang="en-US" sz="9600" dirty="0">
                <a:solidFill>
                  <a:schemeClr val="accent1"/>
                </a:solidFill>
              </a:rPr>
              <a:t>the total quantity and quality of goods and services that they can purchase with the currency used in their economic system</a:t>
            </a:r>
          </a:p>
          <a:p>
            <a:pPr marL="0" indent="0">
              <a:buNone/>
              <a:defRPr/>
            </a:pPr>
            <a:endParaRPr lang="en-US" sz="2400" b="1" dirty="0">
              <a:solidFill>
                <a:srgbClr val="0070C0"/>
              </a:solidFill>
            </a:endParaRPr>
          </a:p>
        </p:txBody>
      </p:sp>
      <p:sp>
        <p:nvSpPr>
          <p:cNvPr id="6" name="Slide Number Placeholder 5">
            <a:extLst>
              <a:ext uri="{FF2B5EF4-FFF2-40B4-BE49-F238E27FC236}">
                <a16:creationId xmlns:a16="http://schemas.microsoft.com/office/drawing/2014/main" id="{EB6ECDF6-E270-4B71-9EFD-DD45E0D607FA}"/>
              </a:ext>
            </a:extLst>
          </p:cNvPr>
          <p:cNvSpPr>
            <a:spLocks noGrp="1"/>
          </p:cNvSpPr>
          <p:nvPr>
            <p:ph type="sldNum" sz="quarter" idx="12"/>
          </p:nvPr>
        </p:nvSpPr>
        <p:spPr/>
        <p:txBody>
          <a:bodyPr/>
          <a:lstStyle/>
          <a:p>
            <a:fld id="{646B5351-9371-48AE-919F-638038D6872A}" type="slidenum">
              <a:rPr lang="en-US" smtClean="0"/>
              <a:t>24</a:t>
            </a:fld>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3290" t="6096" r="2710" b="2174"/>
          <a:stretch/>
        </p:blipFill>
        <p:spPr>
          <a:xfrm>
            <a:off x="2014509" y="4846320"/>
            <a:ext cx="7259492" cy="1510031"/>
          </a:xfrm>
          <a:prstGeom prst="rect">
            <a:avLst/>
          </a:prstGeom>
        </p:spPr>
      </p:pic>
      <p:sp>
        <p:nvSpPr>
          <p:cNvPr id="8" name="Slide Number Placeholder 2">
            <a:extLst>
              <a:ext uri="{FF2B5EF4-FFF2-40B4-BE49-F238E27FC236}">
                <a16:creationId xmlns:a16="http://schemas.microsoft.com/office/drawing/2014/main" id="{65526145-AA16-4350-9671-C0A19E47B6A8}"/>
              </a:ext>
            </a:extLst>
          </p:cNvPr>
          <p:cNvSpPr txBox="1">
            <a:spLocks/>
          </p:cNvSpPr>
          <p:nvPr/>
        </p:nvSpPr>
        <p:spPr>
          <a:xfrm>
            <a:off x="9274001"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46B5351-9371-48AE-919F-638038D6872A}" type="slidenum">
              <a:rPr lang="en-US" sz="2400" smtClean="0">
                <a:solidFill>
                  <a:schemeClr val="bg1"/>
                </a:solidFill>
              </a:rPr>
              <a:pPr/>
              <a:t>24</a:t>
            </a:fld>
            <a:endParaRPr lang="en-US" sz="2400" dirty="0">
              <a:solidFill>
                <a:schemeClr val="bg1"/>
              </a:solidFill>
            </a:endParaRPr>
          </a:p>
        </p:txBody>
      </p:sp>
    </p:spTree>
    <p:extLst>
      <p:ext uri="{BB962C8B-B14F-4D97-AF65-F5344CB8AC3E}">
        <p14:creationId xmlns:p14="http://schemas.microsoft.com/office/powerpoint/2010/main" val="1341585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7229" y="587672"/>
            <a:ext cx="8596668" cy="709749"/>
          </a:xfrm>
        </p:spPr>
        <p:txBody>
          <a:bodyPr/>
          <a:lstStyle/>
          <a:p>
            <a:r>
              <a:rPr lang="en-US" b="1" dirty="0"/>
              <a:t>Gross Domestic Product (GDP)</a:t>
            </a:r>
          </a:p>
        </p:txBody>
      </p:sp>
      <p:sp>
        <p:nvSpPr>
          <p:cNvPr id="3" name="Content Placeholder 2"/>
          <p:cNvSpPr>
            <a:spLocks noGrp="1"/>
          </p:cNvSpPr>
          <p:nvPr>
            <p:ph idx="1"/>
          </p:nvPr>
        </p:nvSpPr>
        <p:spPr>
          <a:xfrm>
            <a:off x="677334" y="1468257"/>
            <a:ext cx="11118426" cy="3880773"/>
          </a:xfrm>
        </p:spPr>
        <p:txBody>
          <a:bodyPr>
            <a:normAutofit/>
          </a:bodyPr>
          <a:lstStyle/>
          <a:p>
            <a:r>
              <a:rPr lang="en-US" altLang="ar-SA" sz="2600" dirty="0">
                <a:solidFill>
                  <a:schemeClr val="accent1"/>
                </a:solidFill>
              </a:rPr>
              <a:t>refers to the total value of all goods and services produced within a given period by a national economy through domestic factors of production </a:t>
            </a:r>
          </a:p>
          <a:p>
            <a:r>
              <a:rPr lang="en-US" altLang="ar-SA" sz="2400" dirty="0">
                <a:solidFill>
                  <a:schemeClr val="accent1"/>
                </a:solidFill>
              </a:rPr>
              <a:t>measure of aggregate output </a:t>
            </a:r>
            <a:r>
              <a:rPr lang="en-US" altLang="ar-SA" sz="2400" dirty="0">
                <a:solidFill>
                  <a:srgbClr val="00B0F0"/>
                </a:solidFill>
              </a:rPr>
              <a:t>(</a:t>
            </a:r>
            <a:r>
              <a:rPr lang="en-US" sz="2400" dirty="0">
                <a:solidFill>
                  <a:srgbClr val="00B0F0"/>
                </a:solidFill>
              </a:rPr>
              <a:t>primary measure of growth) if GDP is going UP aggregate output is going up, the nation is experiencing economic growth</a:t>
            </a:r>
            <a:endParaRPr lang="en-US" altLang="ar-SA" sz="2400" dirty="0">
              <a:solidFill>
                <a:srgbClr val="00B0F0"/>
              </a:solidFill>
            </a:endParaRPr>
          </a:p>
        </p:txBody>
      </p:sp>
      <p:sp>
        <p:nvSpPr>
          <p:cNvPr id="8" name="Slide Number Placeholder 2">
            <a:extLst>
              <a:ext uri="{FF2B5EF4-FFF2-40B4-BE49-F238E27FC236}">
                <a16:creationId xmlns:a16="http://schemas.microsoft.com/office/drawing/2014/main" id="{EF020B3C-F1B8-48F8-92A3-BCBD4CC4F72C}"/>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25</a:t>
            </a:fld>
            <a:endParaRPr lang="en-US" sz="2400" dirty="0">
              <a:solidFill>
                <a:schemeClr val="bg1"/>
              </a:solidFill>
            </a:endParaRPr>
          </a:p>
        </p:txBody>
      </p:sp>
      <p:pic>
        <p:nvPicPr>
          <p:cNvPr id="6" name="Picture 5">
            <a:extLst>
              <a:ext uri="{FF2B5EF4-FFF2-40B4-BE49-F238E27FC236}">
                <a16:creationId xmlns:a16="http://schemas.microsoft.com/office/drawing/2014/main" id="{DF98C38A-7F74-4D5A-9E99-AE1E995635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334" y="3132311"/>
            <a:ext cx="8105543" cy="3138017"/>
          </a:xfrm>
          <a:prstGeom prst="rect">
            <a:avLst/>
          </a:prstGeom>
        </p:spPr>
      </p:pic>
    </p:spTree>
    <p:extLst>
      <p:ext uri="{BB962C8B-B14F-4D97-AF65-F5344CB8AC3E}">
        <p14:creationId xmlns:p14="http://schemas.microsoft.com/office/powerpoint/2010/main" val="29898340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7666" y="112115"/>
            <a:ext cx="8596668" cy="997131"/>
          </a:xfrm>
        </p:spPr>
        <p:txBody>
          <a:bodyPr/>
          <a:lstStyle/>
          <a:p>
            <a:r>
              <a:rPr lang="en-US" b="1" dirty="0"/>
              <a:t>Gross National Product (GNP)</a:t>
            </a:r>
          </a:p>
        </p:txBody>
      </p:sp>
      <p:sp>
        <p:nvSpPr>
          <p:cNvPr id="3" name="Content Placeholder 2"/>
          <p:cNvSpPr>
            <a:spLocks noGrp="1"/>
          </p:cNvSpPr>
          <p:nvPr>
            <p:ph idx="1"/>
          </p:nvPr>
        </p:nvSpPr>
        <p:spPr>
          <a:xfrm>
            <a:off x="1797666" y="1109246"/>
            <a:ext cx="8596668" cy="1766105"/>
          </a:xfrm>
        </p:spPr>
        <p:txBody>
          <a:bodyPr>
            <a:normAutofit/>
          </a:bodyPr>
          <a:lstStyle/>
          <a:p>
            <a:r>
              <a:rPr lang="en-US" sz="2800" dirty="0">
                <a:solidFill>
                  <a:schemeClr val="accent1"/>
                </a:solidFill>
              </a:rPr>
              <a:t>Refers to the total value of all goods and services produced by a national economy within a given period regardless of where the factors of production are located.</a:t>
            </a:r>
          </a:p>
        </p:txBody>
      </p:sp>
      <p:sp>
        <p:nvSpPr>
          <p:cNvPr id="8" name="Slide Number Placeholder 2">
            <a:extLst>
              <a:ext uri="{FF2B5EF4-FFF2-40B4-BE49-F238E27FC236}">
                <a16:creationId xmlns:a16="http://schemas.microsoft.com/office/drawing/2014/main" id="{2CF16D20-667A-4F2A-8038-F1BA24A61FB5}"/>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26</a:t>
            </a:fld>
            <a:endParaRPr lang="en-US" sz="2400" dirty="0">
              <a:solidFill>
                <a:schemeClr val="bg1"/>
              </a:solidFill>
            </a:endParaRPr>
          </a:p>
        </p:txBody>
      </p:sp>
      <p:pic>
        <p:nvPicPr>
          <p:cNvPr id="10244" name="Picture 4" descr="Image result for gnp"/>
          <p:cNvPicPr>
            <a:picLocks noChangeAspect="1" noChangeArrowheads="1"/>
          </p:cNvPicPr>
          <p:nvPr/>
        </p:nvPicPr>
        <p:blipFill rotWithShape="1">
          <a:blip r:embed="rId3">
            <a:extLst>
              <a:ext uri="{28A0092B-C50C-407E-A947-70E740481C1C}">
                <a14:useLocalDpi xmlns:a14="http://schemas.microsoft.com/office/drawing/2010/main" val="0"/>
              </a:ext>
            </a:extLst>
          </a:blip>
          <a:srcRect l="26106" r="26728"/>
          <a:stretch/>
        </p:blipFill>
        <p:spPr bwMode="auto">
          <a:xfrm>
            <a:off x="3335311" y="3150544"/>
            <a:ext cx="3280711" cy="3067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0054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ble&#10;&#10;Description automatically generated">
            <a:extLst>
              <a:ext uri="{FF2B5EF4-FFF2-40B4-BE49-F238E27FC236}">
                <a16:creationId xmlns:a16="http://schemas.microsoft.com/office/drawing/2014/main" id="{E82317C4-BD4A-4314-941F-89DFC5E16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6427" y="1274327"/>
            <a:ext cx="9724845" cy="3248426"/>
          </a:xfrm>
          <a:prstGeom prst="rect">
            <a:avLst/>
          </a:prstGeom>
        </p:spPr>
      </p:pic>
      <p:sp>
        <p:nvSpPr>
          <p:cNvPr id="16" name="TextBox 15">
            <a:extLst>
              <a:ext uri="{FF2B5EF4-FFF2-40B4-BE49-F238E27FC236}">
                <a16:creationId xmlns:a16="http://schemas.microsoft.com/office/drawing/2014/main" id="{8D73F03D-ECF2-4E19-8CFB-8EB05B3D6D95}"/>
              </a:ext>
            </a:extLst>
          </p:cNvPr>
          <p:cNvSpPr txBox="1"/>
          <p:nvPr/>
        </p:nvSpPr>
        <p:spPr>
          <a:xfrm>
            <a:off x="1568570" y="136525"/>
            <a:ext cx="8298611" cy="769441"/>
          </a:xfrm>
          <a:prstGeom prst="rect">
            <a:avLst/>
          </a:prstGeom>
          <a:noFill/>
        </p:spPr>
        <p:txBody>
          <a:bodyPr wrap="square" rtlCol="0">
            <a:spAutoFit/>
          </a:bodyPr>
          <a:lstStyle/>
          <a:p>
            <a:r>
              <a:rPr lang="en-US" sz="4400" b="1" dirty="0"/>
              <a:t>Nominal GDP Vs Real GDP</a:t>
            </a:r>
          </a:p>
        </p:txBody>
      </p:sp>
      <p:sp>
        <p:nvSpPr>
          <p:cNvPr id="17" name="Text Placeholder 6">
            <a:extLst>
              <a:ext uri="{FF2B5EF4-FFF2-40B4-BE49-F238E27FC236}">
                <a16:creationId xmlns:a16="http://schemas.microsoft.com/office/drawing/2014/main" id="{9C14D66D-4E52-4116-B727-95965E43B2EC}"/>
              </a:ext>
            </a:extLst>
          </p:cNvPr>
          <p:cNvSpPr txBox="1">
            <a:spLocks/>
          </p:cNvSpPr>
          <p:nvPr/>
        </p:nvSpPr>
        <p:spPr>
          <a:xfrm>
            <a:off x="616013" y="4586129"/>
            <a:ext cx="11175067" cy="667264"/>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800" dirty="0">
                <a:solidFill>
                  <a:srgbClr val="00B0F0"/>
                </a:solidFill>
              </a:rPr>
              <a:t>Purchasing Power Parity (PPP)</a:t>
            </a:r>
          </a:p>
        </p:txBody>
      </p:sp>
      <p:sp>
        <p:nvSpPr>
          <p:cNvPr id="18" name="Content Placeholder 7">
            <a:extLst>
              <a:ext uri="{FF2B5EF4-FFF2-40B4-BE49-F238E27FC236}">
                <a16:creationId xmlns:a16="http://schemas.microsoft.com/office/drawing/2014/main" id="{2462BA34-D02D-4312-AB20-09500A4F14B2}"/>
              </a:ext>
            </a:extLst>
          </p:cNvPr>
          <p:cNvSpPr txBox="1">
            <a:spLocks/>
          </p:cNvSpPr>
          <p:nvPr/>
        </p:nvSpPr>
        <p:spPr>
          <a:xfrm>
            <a:off x="400920" y="5253393"/>
            <a:ext cx="10952878" cy="2112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solidFill>
                  <a:schemeClr val="accent1"/>
                </a:solidFill>
              </a:rPr>
              <a:t>The principle that exchange rates are set so that the prices of similar products in different countries are about the same </a:t>
            </a:r>
          </a:p>
        </p:txBody>
      </p:sp>
      <p:sp>
        <p:nvSpPr>
          <p:cNvPr id="21" name="Slide Number Placeholder 2">
            <a:extLst>
              <a:ext uri="{FF2B5EF4-FFF2-40B4-BE49-F238E27FC236}">
                <a16:creationId xmlns:a16="http://schemas.microsoft.com/office/drawing/2014/main" id="{9844EBBA-7910-42D4-A7DC-7E569F648246}"/>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27</a:t>
            </a:fld>
            <a:endParaRPr lang="en-US" sz="2400" dirty="0">
              <a:solidFill>
                <a:schemeClr val="bg1"/>
              </a:solidFill>
            </a:endParaRPr>
          </a:p>
        </p:txBody>
      </p:sp>
      <p:sp>
        <p:nvSpPr>
          <p:cNvPr id="2" name="TextBox 1">
            <a:extLst>
              <a:ext uri="{FF2B5EF4-FFF2-40B4-BE49-F238E27FC236}">
                <a16:creationId xmlns:a16="http://schemas.microsoft.com/office/drawing/2014/main" id="{7971F43C-5F7D-49AC-8D4D-0FC8A29CEAB9}"/>
              </a:ext>
            </a:extLst>
          </p:cNvPr>
          <p:cNvSpPr txBox="1"/>
          <p:nvPr/>
        </p:nvSpPr>
        <p:spPr>
          <a:xfrm>
            <a:off x="6798306" y="3697668"/>
            <a:ext cx="4387438" cy="615553"/>
          </a:xfrm>
          <a:prstGeom prst="rect">
            <a:avLst/>
          </a:prstGeom>
          <a:solidFill>
            <a:schemeClr val="bg1"/>
          </a:solidFill>
          <a:ln>
            <a:solidFill>
              <a:schemeClr val="bg1"/>
            </a:solidFill>
          </a:ln>
        </p:spPr>
        <p:txBody>
          <a:bodyPr wrap="square" rtlCol="0">
            <a:spAutoFit/>
          </a:bodyPr>
          <a:lstStyle/>
          <a:p>
            <a:r>
              <a:rPr lang="en-US" dirty="0">
                <a:solidFill>
                  <a:schemeClr val="tx1">
                    <a:lumMod val="65000"/>
                    <a:lumOff val="35000"/>
                  </a:schemeClr>
                </a:solidFill>
              </a:rPr>
              <a:t>in a given period </a:t>
            </a:r>
            <a:r>
              <a:rPr lang="en-US" sz="1600" dirty="0">
                <a:solidFill>
                  <a:schemeClr val="accent1"/>
                </a:solidFill>
              </a:rPr>
              <a:t>evaluated at the prices of base year</a:t>
            </a:r>
          </a:p>
        </p:txBody>
      </p:sp>
    </p:spTree>
    <p:extLst>
      <p:ext uri="{BB962C8B-B14F-4D97-AF65-F5344CB8AC3E}">
        <p14:creationId xmlns:p14="http://schemas.microsoft.com/office/powerpoint/2010/main" val="2880987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7666" y="229785"/>
            <a:ext cx="8596668" cy="873034"/>
          </a:xfrm>
        </p:spPr>
        <p:txBody>
          <a:bodyPr/>
          <a:lstStyle/>
          <a:p>
            <a:r>
              <a:rPr lang="en-US" b="1" dirty="0"/>
              <a:t>GDP per Capita</a:t>
            </a:r>
          </a:p>
        </p:txBody>
      </p:sp>
      <p:sp>
        <p:nvSpPr>
          <p:cNvPr id="3" name="Content Placeholder 2"/>
          <p:cNvSpPr>
            <a:spLocks noGrp="1"/>
          </p:cNvSpPr>
          <p:nvPr>
            <p:ph idx="1"/>
          </p:nvPr>
        </p:nvSpPr>
        <p:spPr>
          <a:xfrm>
            <a:off x="1797666" y="1206335"/>
            <a:ext cx="9325446" cy="998245"/>
          </a:xfrm>
        </p:spPr>
        <p:txBody>
          <a:bodyPr>
            <a:normAutofit fontScale="85000" lnSpcReduction="20000"/>
          </a:bodyPr>
          <a:lstStyle/>
          <a:p>
            <a:r>
              <a:rPr lang="en-US" sz="2800" dirty="0">
                <a:solidFill>
                  <a:schemeClr val="accent1"/>
                </a:solidFill>
              </a:rPr>
              <a:t>Per Capita GDP = GDP/Population</a:t>
            </a:r>
          </a:p>
          <a:p>
            <a:pPr marL="0" indent="0">
              <a:buNone/>
            </a:pPr>
            <a:r>
              <a:rPr lang="en-US" altLang="ar-SA" dirty="0"/>
              <a:t>  </a:t>
            </a:r>
            <a:r>
              <a:rPr lang="en-US" altLang="ar-SA" sz="2400" dirty="0">
                <a:solidFill>
                  <a:schemeClr val="accent1"/>
                </a:solidFill>
              </a:rPr>
              <a:t>GDP per capita is a better measure than GDP itself of the</a:t>
            </a:r>
            <a:r>
              <a:rPr lang="en-US" altLang="ar-SA" sz="2400" baseline="0" dirty="0">
                <a:solidFill>
                  <a:schemeClr val="accent1"/>
                </a:solidFill>
              </a:rPr>
              <a:t> </a:t>
            </a:r>
            <a:r>
              <a:rPr lang="en-US" altLang="ar-SA" sz="2400" dirty="0">
                <a:solidFill>
                  <a:schemeClr val="accent1"/>
                </a:solidFill>
              </a:rPr>
              <a:t>economic well-being of the average person.</a:t>
            </a:r>
          </a:p>
          <a:p>
            <a:pPr marL="0" indent="0">
              <a:buNone/>
            </a:pPr>
            <a:endParaRPr lang="en-US" sz="2800" dirty="0">
              <a:solidFill>
                <a:schemeClr val="accent1"/>
              </a:solidFill>
            </a:endParaRPr>
          </a:p>
        </p:txBody>
      </p:sp>
      <p:sp>
        <p:nvSpPr>
          <p:cNvPr id="8" name="Slide Number Placeholder 2">
            <a:extLst>
              <a:ext uri="{FF2B5EF4-FFF2-40B4-BE49-F238E27FC236}">
                <a16:creationId xmlns:a16="http://schemas.microsoft.com/office/drawing/2014/main" id="{B29330D5-5412-446F-9AF4-11B5FA99538A}"/>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28</a:t>
            </a:fld>
            <a:endParaRPr lang="en-US" sz="2400" dirty="0">
              <a:solidFill>
                <a:schemeClr val="bg1"/>
              </a:solidFill>
            </a:endParaRPr>
          </a:p>
        </p:txBody>
      </p:sp>
      <p:pic>
        <p:nvPicPr>
          <p:cNvPr id="6" name="Picture 5">
            <a:extLst>
              <a:ext uri="{FF2B5EF4-FFF2-40B4-BE49-F238E27FC236}">
                <a16:creationId xmlns:a16="http://schemas.microsoft.com/office/drawing/2014/main" id="{3C494E21-CF2A-400B-BEC0-AFAFC97EC1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907" y="2388397"/>
            <a:ext cx="8144416" cy="3915816"/>
          </a:xfrm>
          <a:prstGeom prst="rect">
            <a:avLst/>
          </a:prstGeom>
        </p:spPr>
      </p:pic>
    </p:spTree>
    <p:extLst>
      <p:ext uri="{BB962C8B-B14F-4D97-AF65-F5344CB8AC3E}">
        <p14:creationId xmlns:p14="http://schemas.microsoft.com/office/powerpoint/2010/main" val="8459833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797666" y="345819"/>
            <a:ext cx="8596668" cy="748937"/>
          </a:xfrm>
        </p:spPr>
        <p:txBody>
          <a:bodyPr/>
          <a:lstStyle/>
          <a:p>
            <a:r>
              <a:rPr lang="en-US" b="1" dirty="0"/>
              <a:t>Productivity</a:t>
            </a:r>
          </a:p>
        </p:txBody>
      </p:sp>
      <p:sp>
        <p:nvSpPr>
          <p:cNvPr id="8" name="Content Placeholder 7"/>
          <p:cNvSpPr>
            <a:spLocks noGrp="1"/>
          </p:cNvSpPr>
          <p:nvPr>
            <p:ph idx="1"/>
          </p:nvPr>
        </p:nvSpPr>
        <p:spPr>
          <a:xfrm>
            <a:off x="1567863" y="1169286"/>
            <a:ext cx="8596668" cy="1118188"/>
          </a:xfrm>
        </p:spPr>
        <p:txBody>
          <a:bodyPr>
            <a:normAutofit fontScale="92500"/>
          </a:bodyPr>
          <a:lstStyle/>
          <a:p>
            <a:r>
              <a:rPr lang="en-US" dirty="0">
                <a:solidFill>
                  <a:schemeClr val="accent1"/>
                </a:solidFill>
              </a:rPr>
              <a:t>measure of economic growth that compares how much a system produces with the resources needed to produce it</a:t>
            </a:r>
          </a:p>
        </p:txBody>
      </p:sp>
      <p:sp>
        <p:nvSpPr>
          <p:cNvPr id="14" name="Slide Number Placeholder 2">
            <a:extLst>
              <a:ext uri="{FF2B5EF4-FFF2-40B4-BE49-F238E27FC236}">
                <a16:creationId xmlns:a16="http://schemas.microsoft.com/office/drawing/2014/main" id="{C5A39B30-18B9-4CD7-AC68-A0A6BE1D93AF}"/>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29</a:t>
            </a:fld>
            <a:endParaRPr lang="en-US" sz="2400" dirty="0">
              <a:solidFill>
                <a:schemeClr val="bg1"/>
              </a:solidFill>
            </a:endParaRPr>
          </a:p>
        </p:txBody>
      </p:sp>
      <p:sp>
        <p:nvSpPr>
          <p:cNvPr id="9" name="Rectangle 8"/>
          <p:cNvSpPr/>
          <p:nvPr/>
        </p:nvSpPr>
        <p:spPr>
          <a:xfrm>
            <a:off x="651401" y="2446530"/>
            <a:ext cx="4306146" cy="2308324"/>
          </a:xfrm>
          <a:prstGeom prst="rect">
            <a:avLst/>
          </a:prstGeom>
        </p:spPr>
        <p:txBody>
          <a:bodyPr wrap="square">
            <a:spAutoFit/>
          </a:bodyPr>
          <a:lstStyle/>
          <a:p>
            <a:r>
              <a:rPr lang="en-US" sz="2400" b="1" dirty="0">
                <a:solidFill>
                  <a:schemeClr val="accent1"/>
                </a:solidFill>
              </a:rPr>
              <a:t>Balance of Trade: </a:t>
            </a:r>
            <a:r>
              <a:rPr lang="en-US" sz="2400" dirty="0">
                <a:solidFill>
                  <a:schemeClr val="accent1"/>
                </a:solidFill>
              </a:rPr>
              <a:t>the economic value of all the products that a country exports minus the economic value of its imported products</a:t>
            </a:r>
          </a:p>
          <a:p>
            <a:pPr marL="742950" lvl="1" indent="-285750">
              <a:buFont typeface="Arial" panose="020B0604020202020204" pitchFamily="34" charset="0"/>
              <a:buChar char="•"/>
            </a:pPr>
            <a:r>
              <a:rPr lang="en-US" sz="2400" dirty="0">
                <a:solidFill>
                  <a:srgbClr val="00B050"/>
                </a:solidFill>
              </a:rPr>
              <a:t>Positive</a:t>
            </a:r>
            <a:r>
              <a:rPr lang="en-US" sz="2400" dirty="0">
                <a:solidFill>
                  <a:srgbClr val="0070C0"/>
                </a:solidFill>
              </a:rPr>
              <a:t> or </a:t>
            </a:r>
            <a:r>
              <a:rPr lang="en-US" sz="2400" dirty="0">
                <a:solidFill>
                  <a:srgbClr val="FF0000"/>
                </a:solidFill>
              </a:rPr>
              <a:t>negative</a:t>
            </a:r>
            <a:r>
              <a:rPr lang="en-US" sz="2400" dirty="0">
                <a:solidFill>
                  <a:srgbClr val="0070C0"/>
                </a:solidFill>
              </a:rPr>
              <a:t>?  </a:t>
            </a:r>
          </a:p>
        </p:txBody>
      </p:sp>
      <p:sp>
        <p:nvSpPr>
          <p:cNvPr id="10" name="Rectangle 9"/>
          <p:cNvSpPr/>
          <p:nvPr/>
        </p:nvSpPr>
        <p:spPr>
          <a:xfrm>
            <a:off x="5152762" y="2420404"/>
            <a:ext cx="4136572" cy="1200329"/>
          </a:xfrm>
          <a:prstGeom prst="rect">
            <a:avLst/>
          </a:prstGeom>
        </p:spPr>
        <p:txBody>
          <a:bodyPr wrap="square">
            <a:spAutoFit/>
          </a:bodyPr>
          <a:lstStyle/>
          <a:p>
            <a:r>
              <a:rPr lang="en-US" sz="2400" b="1" dirty="0">
                <a:solidFill>
                  <a:schemeClr val="accent1"/>
                </a:solidFill>
              </a:rPr>
              <a:t>National Debt: </a:t>
            </a:r>
            <a:r>
              <a:rPr lang="en-US" sz="2400" dirty="0">
                <a:solidFill>
                  <a:schemeClr val="accent1"/>
                </a:solidFill>
              </a:rPr>
              <a:t>the amount of money the government owes its creditors</a:t>
            </a: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1055" y="4240699"/>
            <a:ext cx="4306146" cy="1837833"/>
          </a:xfrm>
          <a:prstGeom prst="rect">
            <a:avLst/>
          </a:prstGeom>
        </p:spPr>
      </p:pic>
      <p:sp>
        <p:nvSpPr>
          <p:cNvPr id="11" name="TextBox 10">
            <a:extLst>
              <a:ext uri="{FF2B5EF4-FFF2-40B4-BE49-F238E27FC236}">
                <a16:creationId xmlns:a16="http://schemas.microsoft.com/office/drawing/2014/main" id="{76EC0560-FE0E-4D52-9D24-8C36CAE0A00B}"/>
              </a:ext>
            </a:extLst>
          </p:cNvPr>
          <p:cNvSpPr txBox="1"/>
          <p:nvPr/>
        </p:nvSpPr>
        <p:spPr>
          <a:xfrm>
            <a:off x="400357" y="4728728"/>
            <a:ext cx="7310697" cy="1323439"/>
          </a:xfrm>
          <a:prstGeom prst="rect">
            <a:avLst/>
          </a:prstGeom>
          <a:noFill/>
        </p:spPr>
        <p:txBody>
          <a:bodyPr wrap="square">
            <a:spAutoFit/>
          </a:bodyPr>
          <a:lstStyle/>
          <a:p>
            <a:r>
              <a:rPr lang="en-US" altLang="ar-SA" sz="2000" dirty="0">
                <a:solidFill>
                  <a:schemeClr val="accent1"/>
                </a:solidFill>
              </a:rPr>
              <a:t>A </a:t>
            </a:r>
            <a:r>
              <a:rPr lang="en-US" altLang="ar-SA" sz="2000" i="1" dirty="0">
                <a:solidFill>
                  <a:schemeClr val="accent1"/>
                </a:solidFill>
              </a:rPr>
              <a:t>positive </a:t>
            </a:r>
            <a:r>
              <a:rPr lang="en-US" altLang="ar-SA" sz="2000" dirty="0">
                <a:solidFill>
                  <a:schemeClr val="accent1"/>
                </a:solidFill>
              </a:rPr>
              <a:t>balance of trade results when a country exports (sells to other countries) more than it imports (buys from other countries).</a:t>
            </a:r>
          </a:p>
          <a:p>
            <a:r>
              <a:rPr lang="en-US" altLang="ar-SA" sz="2000" dirty="0">
                <a:solidFill>
                  <a:schemeClr val="accent1"/>
                </a:solidFill>
              </a:rPr>
              <a:t>A </a:t>
            </a:r>
            <a:r>
              <a:rPr lang="en-US" altLang="ar-SA" sz="2000" i="1" dirty="0">
                <a:solidFill>
                  <a:schemeClr val="accent1"/>
                </a:solidFill>
              </a:rPr>
              <a:t>negative </a:t>
            </a:r>
            <a:r>
              <a:rPr lang="en-US" altLang="ar-SA" sz="2000" dirty="0">
                <a:solidFill>
                  <a:schemeClr val="accent1"/>
                </a:solidFill>
              </a:rPr>
              <a:t>balance of trade results when a country imports more than it exports.</a:t>
            </a:r>
          </a:p>
        </p:txBody>
      </p:sp>
    </p:spTree>
    <p:extLst>
      <p:ext uri="{BB962C8B-B14F-4D97-AF65-F5344CB8AC3E}">
        <p14:creationId xmlns:p14="http://schemas.microsoft.com/office/powerpoint/2010/main" val="2517412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7666" y="542109"/>
            <a:ext cx="8596668" cy="820783"/>
          </a:xfrm>
        </p:spPr>
        <p:txBody>
          <a:bodyPr/>
          <a:lstStyle/>
          <a:p>
            <a:r>
              <a:rPr lang="en-US" b="1" dirty="0"/>
              <a:t>Economic Stability</a:t>
            </a:r>
          </a:p>
        </p:txBody>
      </p:sp>
      <p:sp>
        <p:nvSpPr>
          <p:cNvPr id="3" name="Content Placeholder 2"/>
          <p:cNvSpPr>
            <a:spLocks noGrp="1"/>
          </p:cNvSpPr>
          <p:nvPr>
            <p:ph idx="1"/>
          </p:nvPr>
        </p:nvSpPr>
        <p:spPr>
          <a:xfrm>
            <a:off x="945122" y="1789861"/>
            <a:ext cx="4462900" cy="3880773"/>
          </a:xfrm>
        </p:spPr>
        <p:txBody>
          <a:bodyPr>
            <a:normAutofit/>
          </a:bodyPr>
          <a:lstStyle/>
          <a:p>
            <a:pPr>
              <a:defRPr/>
            </a:pPr>
            <a:r>
              <a:rPr lang="en-US" sz="2400" b="1" dirty="0">
                <a:solidFill>
                  <a:schemeClr val="accent1"/>
                </a:solidFill>
              </a:rPr>
              <a:t>Stability: </a:t>
            </a:r>
            <a:r>
              <a:rPr lang="en-US" sz="2400" dirty="0">
                <a:solidFill>
                  <a:schemeClr val="accent1"/>
                </a:solidFill>
              </a:rPr>
              <a:t>condition in which the amount of money available in an economic system and the quantity of goods and services produced in it are growing at about the same rate</a:t>
            </a:r>
          </a:p>
        </p:txBody>
      </p:sp>
      <p:sp>
        <p:nvSpPr>
          <p:cNvPr id="9" name="Slide Number Placeholder 2">
            <a:extLst>
              <a:ext uri="{FF2B5EF4-FFF2-40B4-BE49-F238E27FC236}">
                <a16:creationId xmlns:a16="http://schemas.microsoft.com/office/drawing/2014/main" id="{AC6FE565-739D-4FAB-A31B-2EF4FFB05146}"/>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30</a:t>
            </a:fld>
            <a:endParaRPr lang="en-US" sz="2400" dirty="0">
              <a:solidFill>
                <a:schemeClr val="bg1"/>
              </a:solidFill>
            </a:endParaRPr>
          </a:p>
        </p:txBody>
      </p:sp>
      <p:sp>
        <p:nvSpPr>
          <p:cNvPr id="4" name="Rectangle 3"/>
          <p:cNvSpPr/>
          <p:nvPr/>
        </p:nvSpPr>
        <p:spPr>
          <a:xfrm>
            <a:off x="6155436" y="1738712"/>
            <a:ext cx="4238898" cy="1569660"/>
          </a:xfrm>
          <a:prstGeom prst="rect">
            <a:avLst/>
          </a:prstGeom>
        </p:spPr>
        <p:txBody>
          <a:bodyPr wrap="square">
            <a:spAutoFit/>
          </a:bodyPr>
          <a:lstStyle/>
          <a:p>
            <a:pPr marL="342900" indent="-342900" defTabSz="457200">
              <a:spcBef>
                <a:spcPts val="1000"/>
              </a:spcBef>
              <a:buClr>
                <a:schemeClr val="accent1"/>
              </a:buClr>
              <a:buSzPct val="80000"/>
              <a:buFont typeface="Arial" panose="020B0604020202020204" pitchFamily="34" charset="0"/>
              <a:buChar char="•"/>
              <a:defRPr/>
            </a:pPr>
            <a:r>
              <a:rPr lang="en-US" sz="2400" b="1" dirty="0">
                <a:solidFill>
                  <a:schemeClr val="accent1"/>
                </a:solidFill>
              </a:rPr>
              <a:t>Inflation: </a:t>
            </a:r>
            <a:r>
              <a:rPr lang="en-US" sz="2400" dirty="0">
                <a:solidFill>
                  <a:schemeClr val="accent1"/>
                </a:solidFill>
              </a:rPr>
              <a:t>occurs when widespread price increases occur throughout an economic system</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714" t="27544" r="-714" b="21329"/>
          <a:stretch/>
        </p:blipFill>
        <p:spPr>
          <a:xfrm>
            <a:off x="9888583" y="4578498"/>
            <a:ext cx="2303417" cy="1656826"/>
          </a:xfrm>
          <a:prstGeom prst="rect">
            <a:avLst/>
          </a:prstGeom>
        </p:spPr>
      </p:pic>
      <p:sp>
        <p:nvSpPr>
          <p:cNvPr id="8" name="TextBox 7">
            <a:extLst>
              <a:ext uri="{FF2B5EF4-FFF2-40B4-BE49-F238E27FC236}">
                <a16:creationId xmlns:a16="http://schemas.microsoft.com/office/drawing/2014/main" id="{CAD2EBF8-C89A-446E-A408-546B86D69E25}"/>
              </a:ext>
            </a:extLst>
          </p:cNvPr>
          <p:cNvSpPr txBox="1"/>
          <p:nvPr/>
        </p:nvSpPr>
        <p:spPr>
          <a:xfrm>
            <a:off x="6436587" y="3359521"/>
            <a:ext cx="3133298" cy="1015663"/>
          </a:xfrm>
          <a:prstGeom prst="rect">
            <a:avLst/>
          </a:prstGeom>
          <a:noFill/>
        </p:spPr>
        <p:txBody>
          <a:bodyPr wrap="square">
            <a:spAutoFit/>
          </a:bodyPr>
          <a:lstStyle/>
          <a:p>
            <a:r>
              <a:rPr lang="en-US" sz="1800" kern="1200" dirty="0">
                <a:solidFill>
                  <a:schemeClr val="accent1"/>
                </a:solidFill>
                <a:effectLst/>
                <a:latin typeface="+mn-lt"/>
                <a:ea typeface="+mn-ea"/>
                <a:cs typeface="+mn-cs"/>
              </a:rPr>
              <a:t>- </a:t>
            </a:r>
            <a:r>
              <a:rPr lang="en-US" sz="2000" kern="1200" dirty="0">
                <a:solidFill>
                  <a:schemeClr val="accent1"/>
                </a:solidFill>
                <a:effectLst/>
                <a:latin typeface="+mn-lt"/>
                <a:ea typeface="+mn-ea"/>
                <a:cs typeface="+mn-cs"/>
              </a:rPr>
              <a:t>Inflation can be measured by the </a:t>
            </a:r>
            <a:r>
              <a:rPr lang="en-US" sz="2000" b="1" kern="1200" dirty="0">
                <a:solidFill>
                  <a:schemeClr val="accent1"/>
                </a:solidFill>
                <a:effectLst/>
                <a:latin typeface="+mn-lt"/>
                <a:ea typeface="+mn-ea"/>
                <a:cs typeface="+mn-cs"/>
              </a:rPr>
              <a:t>consumer price index (CPI)</a:t>
            </a:r>
            <a:r>
              <a:rPr lang="en-US" sz="2000" kern="1200" dirty="0">
                <a:solidFill>
                  <a:schemeClr val="accent1"/>
                </a:solidFill>
                <a:effectLst/>
                <a:latin typeface="+mn-lt"/>
                <a:ea typeface="+mn-ea"/>
                <a:cs typeface="+mn-cs"/>
              </a:rPr>
              <a:t> </a:t>
            </a:r>
            <a:endParaRPr lang="en-US" dirty="0">
              <a:solidFill>
                <a:schemeClr val="accent1"/>
              </a:solidFill>
            </a:endParaRPr>
          </a:p>
        </p:txBody>
      </p:sp>
      <p:sp>
        <p:nvSpPr>
          <p:cNvPr id="7" name="TextBox 6">
            <a:extLst>
              <a:ext uri="{FF2B5EF4-FFF2-40B4-BE49-F238E27FC236}">
                <a16:creationId xmlns:a16="http://schemas.microsoft.com/office/drawing/2014/main" id="{719BF088-3F3A-A9E1-CD1D-1EFE42E1C565}"/>
              </a:ext>
            </a:extLst>
          </p:cNvPr>
          <p:cNvSpPr txBox="1"/>
          <p:nvPr/>
        </p:nvSpPr>
        <p:spPr>
          <a:xfrm>
            <a:off x="1489709" y="4916726"/>
            <a:ext cx="7836625" cy="1200329"/>
          </a:xfrm>
          <a:prstGeom prst="rect">
            <a:avLst/>
          </a:prstGeom>
          <a:noFill/>
        </p:spPr>
        <p:txBody>
          <a:bodyPr wrap="square">
            <a:spAutoFit/>
          </a:bodyPr>
          <a:lstStyle/>
          <a:p>
            <a:pPr marL="342900" indent="-342900">
              <a:buFont typeface="Arial" panose="020B0604020202020204" pitchFamily="34" charset="0"/>
              <a:buChar char="•"/>
            </a:pPr>
            <a:r>
              <a:rPr lang="en-US" sz="2400" b="1" dirty="0">
                <a:solidFill>
                  <a:schemeClr val="accent1"/>
                </a:solidFill>
              </a:rPr>
              <a:t>Consumer Price Index (CPI) </a:t>
            </a:r>
          </a:p>
          <a:p>
            <a:pPr lvl="1"/>
            <a:r>
              <a:rPr lang="en-US" sz="2400" dirty="0">
                <a:solidFill>
                  <a:schemeClr val="accent1"/>
                </a:solidFill>
              </a:rPr>
              <a:t>a measure of the prices of typical products purchased by consumers living in urban areas</a:t>
            </a:r>
          </a:p>
        </p:txBody>
      </p:sp>
    </p:spTree>
    <p:extLst>
      <p:ext uri="{BB962C8B-B14F-4D97-AF65-F5344CB8AC3E}">
        <p14:creationId xmlns:p14="http://schemas.microsoft.com/office/powerpoint/2010/main" val="25135747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9538" y="184082"/>
            <a:ext cx="8596668" cy="853440"/>
          </a:xfrm>
        </p:spPr>
        <p:txBody>
          <a:bodyPr/>
          <a:lstStyle/>
          <a:p>
            <a:r>
              <a:rPr lang="en-US" b="1" dirty="0"/>
              <a:t>Managing The US Economy</a:t>
            </a:r>
          </a:p>
        </p:txBody>
      </p:sp>
      <p:sp>
        <p:nvSpPr>
          <p:cNvPr id="3" name="Content Placeholder 2"/>
          <p:cNvSpPr>
            <a:spLocks noGrp="1"/>
          </p:cNvSpPr>
          <p:nvPr>
            <p:ph idx="1"/>
          </p:nvPr>
        </p:nvSpPr>
        <p:spPr>
          <a:xfrm>
            <a:off x="1539976" y="1471021"/>
            <a:ext cx="7931828" cy="4535142"/>
          </a:xfrm>
        </p:spPr>
        <p:txBody>
          <a:bodyPr>
            <a:normAutofit fontScale="92500" lnSpcReduction="10000"/>
          </a:bodyPr>
          <a:lstStyle/>
          <a:p>
            <a:pPr>
              <a:defRPr/>
            </a:pPr>
            <a:r>
              <a:rPr lang="en-US" sz="2800" b="1" dirty="0">
                <a:solidFill>
                  <a:schemeClr val="accent1"/>
                </a:solidFill>
              </a:rPr>
              <a:t>Fiscal Policies</a:t>
            </a:r>
            <a:endParaRPr lang="en-US" sz="2800" dirty="0">
              <a:solidFill>
                <a:schemeClr val="accent1"/>
              </a:solidFill>
            </a:endParaRPr>
          </a:p>
          <a:p>
            <a:pPr lvl="1">
              <a:defRPr/>
            </a:pPr>
            <a:r>
              <a:rPr lang="en-US" sz="3200" dirty="0">
                <a:solidFill>
                  <a:schemeClr val="accent1"/>
                </a:solidFill>
              </a:rPr>
              <a:t>Policies Used by the government regarding how it collects and spends revenue </a:t>
            </a:r>
          </a:p>
          <a:p>
            <a:pPr lvl="1">
              <a:defRPr/>
            </a:pPr>
            <a:endParaRPr lang="en-US" sz="2800" dirty="0">
              <a:solidFill>
                <a:srgbClr val="0070C0"/>
              </a:solidFill>
            </a:endParaRPr>
          </a:p>
          <a:p>
            <a:pPr>
              <a:defRPr/>
            </a:pPr>
            <a:r>
              <a:rPr lang="en-US" b="1" dirty="0">
                <a:solidFill>
                  <a:schemeClr val="accent1"/>
                </a:solidFill>
              </a:rPr>
              <a:t>Monetary Policies</a:t>
            </a:r>
          </a:p>
          <a:p>
            <a:pPr lvl="1">
              <a:defRPr/>
            </a:pPr>
            <a:r>
              <a:rPr lang="en-US" sz="3200" dirty="0">
                <a:solidFill>
                  <a:schemeClr val="accent1"/>
                </a:solidFill>
              </a:rPr>
              <a:t>Policies used by a government to control the size of its money supply</a:t>
            </a:r>
          </a:p>
          <a:p>
            <a:pPr lvl="1">
              <a:defRPr/>
            </a:pPr>
            <a:endParaRPr lang="en-US" sz="2800" dirty="0">
              <a:solidFill>
                <a:schemeClr val="accent1"/>
              </a:solidFill>
            </a:endParaRPr>
          </a:p>
          <a:p>
            <a:pPr>
              <a:defRPr/>
            </a:pPr>
            <a:r>
              <a:rPr lang="en-US" b="1" dirty="0">
                <a:solidFill>
                  <a:schemeClr val="accent1"/>
                </a:solidFill>
              </a:rPr>
              <a:t>Stabilization Policy: </a:t>
            </a:r>
            <a:r>
              <a:rPr lang="en-US" sz="3200" dirty="0">
                <a:solidFill>
                  <a:schemeClr val="accent1"/>
                </a:solidFill>
              </a:rPr>
              <a:t>government economic policy intended to smooth out fluctuations in output and unemployment and to stabilize prices </a:t>
            </a:r>
          </a:p>
        </p:txBody>
      </p:sp>
      <p:sp>
        <p:nvSpPr>
          <p:cNvPr id="8" name="Slide Number Placeholder 2">
            <a:extLst>
              <a:ext uri="{FF2B5EF4-FFF2-40B4-BE49-F238E27FC236}">
                <a16:creationId xmlns:a16="http://schemas.microsoft.com/office/drawing/2014/main" id="{0DEF84FB-C106-4157-929B-402266C8A833}"/>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31</a:t>
            </a:fld>
            <a:endParaRPr lang="en-US" sz="2400" dirty="0">
              <a:solidFill>
                <a:schemeClr val="bg1"/>
              </a:solidFill>
            </a:endParaRPr>
          </a:p>
        </p:txBody>
      </p:sp>
    </p:spTree>
    <p:extLst>
      <p:ext uri="{BB962C8B-B14F-4D97-AF65-F5344CB8AC3E}">
        <p14:creationId xmlns:p14="http://schemas.microsoft.com/office/powerpoint/2010/main" val="6691211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7666" y="633859"/>
            <a:ext cx="8596668" cy="853440"/>
          </a:xfrm>
        </p:spPr>
        <p:txBody>
          <a:bodyPr/>
          <a:lstStyle/>
          <a:p>
            <a:r>
              <a:rPr lang="en-US" b="1" dirty="0"/>
              <a:t>Economic Stability</a:t>
            </a:r>
          </a:p>
        </p:txBody>
      </p:sp>
      <p:sp>
        <p:nvSpPr>
          <p:cNvPr id="3" name="Content Placeholder 2"/>
          <p:cNvSpPr>
            <a:spLocks noGrp="1"/>
          </p:cNvSpPr>
          <p:nvPr>
            <p:ph idx="1"/>
          </p:nvPr>
        </p:nvSpPr>
        <p:spPr>
          <a:xfrm>
            <a:off x="677334" y="1709921"/>
            <a:ext cx="8596668" cy="3880773"/>
          </a:xfrm>
        </p:spPr>
        <p:txBody>
          <a:bodyPr>
            <a:normAutofit/>
          </a:bodyPr>
          <a:lstStyle/>
          <a:p>
            <a:pPr>
              <a:defRPr/>
            </a:pPr>
            <a:r>
              <a:rPr lang="en-US" sz="2800" b="1" dirty="0">
                <a:solidFill>
                  <a:schemeClr val="accent1"/>
                </a:solidFill>
              </a:rPr>
              <a:t>Unemployment</a:t>
            </a:r>
            <a:r>
              <a:rPr lang="en-US" sz="2800" dirty="0">
                <a:solidFill>
                  <a:schemeClr val="accent1"/>
                </a:solidFill>
              </a:rPr>
              <a:t> </a:t>
            </a:r>
          </a:p>
          <a:p>
            <a:pPr lvl="1">
              <a:defRPr/>
            </a:pPr>
            <a:r>
              <a:rPr lang="en-US" sz="2800" dirty="0">
                <a:solidFill>
                  <a:schemeClr val="accent1"/>
                </a:solidFill>
              </a:rPr>
              <a:t>the level of joblessness among people actively seeking work in an economic system</a:t>
            </a:r>
          </a:p>
        </p:txBody>
      </p:sp>
      <p:sp>
        <p:nvSpPr>
          <p:cNvPr id="8" name="Slide Number Placeholder 2">
            <a:extLst>
              <a:ext uri="{FF2B5EF4-FFF2-40B4-BE49-F238E27FC236}">
                <a16:creationId xmlns:a16="http://schemas.microsoft.com/office/drawing/2014/main" id="{0DEF84FB-C106-4157-929B-402266C8A833}"/>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32</a:t>
            </a:fld>
            <a:endParaRPr lang="en-US" sz="2400" dirty="0">
              <a:solidFill>
                <a:schemeClr val="bg1"/>
              </a:solidFill>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995" t="21428" r="-995" b="17315"/>
          <a:stretch/>
        </p:blipFill>
        <p:spPr>
          <a:xfrm>
            <a:off x="2022918" y="3617649"/>
            <a:ext cx="5905500" cy="1750423"/>
          </a:xfrm>
          <a:prstGeom prst="rect">
            <a:avLst/>
          </a:prstGeom>
        </p:spPr>
      </p:pic>
    </p:spTree>
    <p:extLst>
      <p:ext uri="{BB962C8B-B14F-4D97-AF65-F5344CB8AC3E}">
        <p14:creationId xmlns:p14="http://schemas.microsoft.com/office/powerpoint/2010/main" val="35526288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2932" y="602078"/>
            <a:ext cx="8596668" cy="820783"/>
          </a:xfrm>
        </p:spPr>
        <p:txBody>
          <a:bodyPr/>
          <a:lstStyle/>
          <a:p>
            <a:r>
              <a:rPr lang="en-US" b="1" dirty="0"/>
              <a:t>Economic Stability</a:t>
            </a:r>
          </a:p>
        </p:txBody>
      </p:sp>
      <p:sp>
        <p:nvSpPr>
          <p:cNvPr id="3" name="Content Placeholder 2"/>
          <p:cNvSpPr>
            <a:spLocks noGrp="1"/>
          </p:cNvSpPr>
          <p:nvPr>
            <p:ph idx="1"/>
          </p:nvPr>
        </p:nvSpPr>
        <p:spPr>
          <a:xfrm>
            <a:off x="461797" y="1788467"/>
            <a:ext cx="4462900" cy="3880773"/>
          </a:xfrm>
        </p:spPr>
        <p:txBody>
          <a:bodyPr>
            <a:normAutofit/>
          </a:bodyPr>
          <a:lstStyle/>
          <a:p>
            <a:pPr>
              <a:buClr>
                <a:srgbClr val="376092"/>
              </a:buClr>
            </a:pPr>
            <a:r>
              <a:rPr lang="en-US" altLang="ar-SA" sz="3200" b="1" dirty="0">
                <a:solidFill>
                  <a:schemeClr val="accent1"/>
                </a:solidFill>
              </a:rPr>
              <a:t>Recession</a:t>
            </a:r>
            <a:r>
              <a:rPr lang="en-US" altLang="ar-SA" b="1" dirty="0">
                <a:solidFill>
                  <a:schemeClr val="accent1"/>
                </a:solidFill>
              </a:rPr>
              <a:t> </a:t>
            </a:r>
          </a:p>
          <a:p>
            <a:pPr lvl="1"/>
            <a:r>
              <a:rPr lang="en-US" altLang="ar-SA" sz="2800" dirty="0">
                <a:solidFill>
                  <a:schemeClr val="accent1"/>
                </a:solidFill>
              </a:rPr>
              <a:t>a period during which aggregate output, as measured by GDP, declines</a:t>
            </a:r>
          </a:p>
        </p:txBody>
      </p:sp>
      <p:sp>
        <p:nvSpPr>
          <p:cNvPr id="9" name="Slide Number Placeholder 2">
            <a:extLst>
              <a:ext uri="{FF2B5EF4-FFF2-40B4-BE49-F238E27FC236}">
                <a16:creationId xmlns:a16="http://schemas.microsoft.com/office/drawing/2014/main" id="{7222B201-84EC-4089-847D-46D05DD0CD28}"/>
              </a:ext>
            </a:extLst>
          </p:cNvPr>
          <p:cNvSpPr>
            <a:spLocks noGrp="1"/>
          </p:cNvSpPr>
          <p:nvPr>
            <p:ph type="sldNum" sz="quarter" idx="12"/>
          </p:nvPr>
        </p:nvSpPr>
        <p:spPr>
          <a:xfrm>
            <a:off x="9274001" y="6492875"/>
            <a:ext cx="2743200" cy="365125"/>
          </a:xfrm>
        </p:spPr>
        <p:txBody>
          <a:bodyPr/>
          <a:lstStyle/>
          <a:p>
            <a:fld id="{646B5351-9371-48AE-919F-638038D6872A}" type="slidenum">
              <a:rPr lang="en-US" sz="2400" smtClean="0">
                <a:solidFill>
                  <a:schemeClr val="bg1"/>
                </a:solidFill>
              </a:rPr>
              <a:t>33</a:t>
            </a:fld>
            <a:endParaRPr lang="en-US" sz="2400" dirty="0">
              <a:solidFill>
                <a:schemeClr val="bg1"/>
              </a:solidFill>
            </a:endParaRPr>
          </a:p>
        </p:txBody>
      </p:sp>
      <p:sp>
        <p:nvSpPr>
          <p:cNvPr id="4" name="Rectangle 3"/>
          <p:cNvSpPr/>
          <p:nvPr/>
        </p:nvSpPr>
        <p:spPr>
          <a:xfrm>
            <a:off x="5525588" y="1788467"/>
            <a:ext cx="4238898" cy="1574790"/>
          </a:xfrm>
          <a:prstGeom prst="rect">
            <a:avLst/>
          </a:prstGeom>
        </p:spPr>
        <p:txBody>
          <a:bodyPr wrap="square">
            <a:spAutoFit/>
          </a:bodyPr>
          <a:lstStyle/>
          <a:p>
            <a:pPr marL="342900" indent="-342900" defTabSz="457200">
              <a:spcBef>
                <a:spcPts val="1000"/>
              </a:spcBef>
              <a:buClr>
                <a:srgbClr val="376092"/>
              </a:buClr>
              <a:buSzPct val="80000"/>
              <a:buFont typeface="Wingdings 3" charset="2"/>
              <a:buChar char=""/>
            </a:pPr>
            <a:r>
              <a:rPr lang="en-US" altLang="ar-SA" sz="3200" b="1" dirty="0">
                <a:solidFill>
                  <a:schemeClr val="accent1"/>
                </a:solidFill>
              </a:rPr>
              <a:t>Depression </a:t>
            </a:r>
          </a:p>
          <a:p>
            <a:pPr marL="742950" lvl="1" indent="-285750" defTabSz="457200">
              <a:spcBef>
                <a:spcPts val="1000"/>
              </a:spcBef>
              <a:buClr>
                <a:schemeClr val="accent1"/>
              </a:buClr>
              <a:buSzPct val="80000"/>
              <a:buFont typeface="Wingdings 3" charset="2"/>
              <a:buChar char=""/>
            </a:pPr>
            <a:r>
              <a:rPr lang="en-US" altLang="ar-SA" sz="2800" dirty="0">
                <a:solidFill>
                  <a:schemeClr val="accent1"/>
                </a:solidFill>
              </a:rPr>
              <a:t>a prolonged and deep recession</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7863" y="3607991"/>
            <a:ext cx="3755449" cy="2640409"/>
          </a:xfrm>
          <a:prstGeom prst="rect">
            <a:avLst/>
          </a:prstGeom>
        </p:spPr>
      </p:pic>
    </p:spTree>
    <p:extLst>
      <p:ext uri="{BB962C8B-B14F-4D97-AF65-F5344CB8AC3E}">
        <p14:creationId xmlns:p14="http://schemas.microsoft.com/office/powerpoint/2010/main" val="27554777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31FDF-51F9-4952-8CF7-8D2E254AC9CD}"/>
              </a:ext>
            </a:extLst>
          </p:cNvPr>
          <p:cNvSpPr>
            <a:spLocks noGrp="1"/>
          </p:cNvSpPr>
          <p:nvPr>
            <p:ph type="title"/>
          </p:nvPr>
        </p:nvSpPr>
        <p:spPr>
          <a:xfrm>
            <a:off x="1407543" y="500062"/>
            <a:ext cx="10515600" cy="1325563"/>
          </a:xfrm>
        </p:spPr>
        <p:txBody>
          <a:bodyPr/>
          <a:lstStyle/>
          <a:p>
            <a:r>
              <a:rPr lang="en-US" b="1" dirty="0"/>
              <a:t>References</a:t>
            </a:r>
          </a:p>
        </p:txBody>
      </p:sp>
      <p:sp>
        <p:nvSpPr>
          <p:cNvPr id="3" name="Content Placeholder 2">
            <a:extLst>
              <a:ext uri="{FF2B5EF4-FFF2-40B4-BE49-F238E27FC236}">
                <a16:creationId xmlns:a16="http://schemas.microsoft.com/office/drawing/2014/main" id="{0A39B4DE-8765-4EB0-873A-973524D5D378}"/>
              </a:ext>
            </a:extLst>
          </p:cNvPr>
          <p:cNvSpPr>
            <a:spLocks noGrp="1"/>
          </p:cNvSpPr>
          <p:nvPr>
            <p:ph idx="1"/>
          </p:nvPr>
        </p:nvSpPr>
        <p:spPr/>
        <p:txBody>
          <a:bodyPr/>
          <a:lstStyle/>
          <a:p>
            <a:r>
              <a:rPr lang="en-US" dirty="0">
                <a:solidFill>
                  <a:schemeClr val="accent1"/>
                </a:solidFill>
              </a:rPr>
              <a:t>Griffin, R. W., &amp; Ebert, R. J. (2016). Business Essentials, Global Edition, 11th Edition. Pearson Education.</a:t>
            </a:r>
          </a:p>
        </p:txBody>
      </p:sp>
      <p:sp>
        <p:nvSpPr>
          <p:cNvPr id="5" name="Slide Number Placeholder 2">
            <a:extLst>
              <a:ext uri="{FF2B5EF4-FFF2-40B4-BE49-F238E27FC236}">
                <a16:creationId xmlns:a16="http://schemas.microsoft.com/office/drawing/2014/main" id="{5031D4FC-40DE-408D-9F4D-0D8408C33DDA}"/>
              </a:ext>
            </a:extLst>
          </p:cNvPr>
          <p:cNvSpPr txBox="1">
            <a:spLocks/>
          </p:cNvSpPr>
          <p:nvPr/>
        </p:nvSpPr>
        <p:spPr>
          <a:xfrm>
            <a:off x="9274001"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46B5351-9371-48AE-919F-638038D6872A}" type="slidenum">
              <a:rPr lang="en-US" sz="2400" smtClean="0">
                <a:solidFill>
                  <a:schemeClr val="bg1"/>
                </a:solidFill>
              </a:rPr>
              <a:pPr/>
              <a:t>34</a:t>
            </a:fld>
            <a:endParaRPr lang="en-US" sz="2400" dirty="0">
              <a:solidFill>
                <a:schemeClr val="bg1"/>
              </a:solidFill>
            </a:endParaRPr>
          </a:p>
        </p:txBody>
      </p:sp>
    </p:spTree>
    <p:extLst>
      <p:ext uri="{BB962C8B-B14F-4D97-AF65-F5344CB8AC3E}">
        <p14:creationId xmlns:p14="http://schemas.microsoft.com/office/powerpoint/2010/main" val="29322371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23479</TotalTime>
  <Words>6143</Words>
  <Application>Microsoft Office PowerPoint</Application>
  <PresentationFormat>Widescreen</PresentationFormat>
  <Paragraphs>399</Paragraphs>
  <Slides>34</Slides>
  <Notes>34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Wingdings 3</vt:lpstr>
      <vt:lpstr>Office Theme</vt:lpstr>
      <vt:lpstr>Chapter One: The Global Business Environment </vt:lpstr>
      <vt:lpstr>Objectives</vt:lpstr>
      <vt:lpstr>The Concept of Business:</vt:lpstr>
      <vt:lpstr>The Concept of Profit:</vt:lpstr>
      <vt:lpstr>The Benefits of Business:</vt:lpstr>
      <vt:lpstr>The External Environments of Business</vt:lpstr>
      <vt:lpstr>The External Environments of Business</vt:lpstr>
      <vt:lpstr>Economic System</vt:lpstr>
      <vt:lpstr>Factors of Production</vt:lpstr>
      <vt:lpstr>Factors of Production (Important Slide Notes)</vt:lpstr>
      <vt:lpstr>Types of Economic Systems:</vt:lpstr>
      <vt:lpstr>Types of Economic Systems (Important Slide Notes)</vt:lpstr>
      <vt:lpstr>Demand and Supply in a Market Economy</vt:lpstr>
      <vt:lpstr>Demand and Supply</vt:lpstr>
      <vt:lpstr>PowerPoint Presentation</vt:lpstr>
      <vt:lpstr>PowerPoint Presentation</vt:lpstr>
      <vt:lpstr>Competition</vt:lpstr>
      <vt:lpstr>Degrees of Competition: Perfect Competition </vt:lpstr>
      <vt:lpstr>Degrees of Competition: Monopolistic Competition </vt:lpstr>
      <vt:lpstr>Degrees of Competition: Oligopoly</vt:lpstr>
      <vt:lpstr>Degrees of Competition: Monopoly</vt:lpstr>
      <vt:lpstr>Degrees of Competition</vt:lpstr>
      <vt:lpstr>Economic Indicators</vt:lpstr>
      <vt:lpstr>Economic Growth, Aggregate Output, and Standard of Living</vt:lpstr>
      <vt:lpstr>Gross Domestic Product (GDP)</vt:lpstr>
      <vt:lpstr>Gross National Product (GNP)</vt:lpstr>
      <vt:lpstr>PowerPoint Presentation</vt:lpstr>
      <vt:lpstr>GDP per Capita</vt:lpstr>
      <vt:lpstr>Productivity</vt:lpstr>
      <vt:lpstr>Economic Stability</vt:lpstr>
      <vt:lpstr>Managing The US Economy</vt:lpstr>
      <vt:lpstr>Economic Stability</vt:lpstr>
      <vt:lpstr>Economic Stability</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Business and Management</dc:title>
  <dc:creator>Ali .</dc:creator>
  <cp:lastModifiedBy>Fahad Al Nawwar</cp:lastModifiedBy>
  <cp:revision>120</cp:revision>
  <dcterms:created xsi:type="dcterms:W3CDTF">2016-09-21T07:45:56Z</dcterms:created>
  <dcterms:modified xsi:type="dcterms:W3CDTF">2024-02-02T10:06:55Z</dcterms:modified>
</cp:coreProperties>
</file>